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4B93D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B93D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B93D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B93D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475" y="127136"/>
            <a:ext cx="8347049" cy="937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4B93D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7284" y="2665238"/>
            <a:ext cx="5887720" cy="200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224139" y="6433368"/>
            <a:ext cx="251586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g"/><Relationship Id="rId6" Type="http://schemas.openxmlformats.org/officeDocument/2006/relationships/image" Target="../media/image51.png"/><Relationship Id="rId7" Type="http://schemas.openxmlformats.org/officeDocument/2006/relationships/image" Target="../media/image4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5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hyperlink" Target="https://www.centre-inffo.fr/site-droit-formation/site-fiches-pratiques/annexes/presentation-des-11-operateurs-de-competences-opco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Relationship Id="rId3" Type="http://schemas.openxmlformats.org/officeDocument/2006/relationships/image" Target="../media/image6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g"/><Relationship Id="rId6" Type="http://schemas.openxmlformats.org/officeDocument/2006/relationships/image" Target="../media/image6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entre-inffo.fr/site-droit-formation/site-fiches-pratiques/annexes/presentation-des-11-operateurs-de-competences-opco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82.png"/><Relationship Id="rId16" Type="http://schemas.openxmlformats.org/officeDocument/2006/relationships/image" Target="../media/image83.png"/><Relationship Id="rId17" Type="http://schemas.openxmlformats.org/officeDocument/2006/relationships/image" Target="../media/image84.png"/><Relationship Id="rId18" Type="http://schemas.openxmlformats.org/officeDocument/2006/relationships/image" Target="../media/image85.png"/><Relationship Id="rId19" Type="http://schemas.openxmlformats.org/officeDocument/2006/relationships/image" Target="../media/image86.png"/><Relationship Id="rId20" Type="http://schemas.openxmlformats.org/officeDocument/2006/relationships/image" Target="../media/image87.png"/><Relationship Id="rId21" Type="http://schemas.openxmlformats.org/officeDocument/2006/relationships/image" Target="../media/image88.png"/><Relationship Id="rId22" Type="http://schemas.openxmlformats.org/officeDocument/2006/relationships/image" Target="../media/image89.png"/><Relationship Id="rId23" Type="http://schemas.openxmlformats.org/officeDocument/2006/relationships/image" Target="../media/image90.png"/><Relationship Id="rId24" Type="http://schemas.openxmlformats.org/officeDocument/2006/relationships/image" Target="../media/image91.png"/><Relationship Id="rId25" Type="http://schemas.openxmlformats.org/officeDocument/2006/relationships/image" Target="../media/image92.png"/><Relationship Id="rId26" Type="http://schemas.openxmlformats.org/officeDocument/2006/relationships/image" Target="../media/image93.png"/><Relationship Id="rId27" Type="http://schemas.openxmlformats.org/officeDocument/2006/relationships/image" Target="../media/image94.png"/><Relationship Id="rId28" Type="http://schemas.openxmlformats.org/officeDocument/2006/relationships/image" Target="../media/image95.png"/><Relationship Id="rId29" Type="http://schemas.openxmlformats.org/officeDocument/2006/relationships/image" Target="../media/image96.png"/><Relationship Id="rId30" Type="http://schemas.openxmlformats.org/officeDocument/2006/relationships/image" Target="../media/image97.png"/><Relationship Id="rId31" Type="http://schemas.openxmlformats.org/officeDocument/2006/relationships/image" Target="../media/image98.png"/><Relationship Id="rId32" Type="http://schemas.openxmlformats.org/officeDocument/2006/relationships/image" Target="../media/image99.png"/><Relationship Id="rId33" Type="http://schemas.openxmlformats.org/officeDocument/2006/relationships/image" Target="../media/image100.png"/><Relationship Id="rId34" Type="http://schemas.openxmlformats.org/officeDocument/2006/relationships/image" Target="../media/image101.png"/><Relationship Id="rId35" Type="http://schemas.openxmlformats.org/officeDocument/2006/relationships/image" Target="../media/image102.png"/><Relationship Id="rId36" Type="http://schemas.openxmlformats.org/officeDocument/2006/relationships/image" Target="../media/image103.png"/><Relationship Id="rId37" Type="http://schemas.openxmlformats.org/officeDocument/2006/relationships/image" Target="../media/image104.png"/><Relationship Id="rId38" Type="http://schemas.openxmlformats.org/officeDocument/2006/relationships/image" Target="../media/image105.png"/><Relationship Id="rId39" Type="http://schemas.openxmlformats.org/officeDocument/2006/relationships/image" Target="../media/image106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7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Relationship Id="rId3" Type="http://schemas.openxmlformats.org/officeDocument/2006/relationships/hyperlink" Target="mailto:remi.belle@dreets.gouv.fr" TargetMode="External"/><Relationship Id="rId4" Type="http://schemas.openxmlformats.org/officeDocument/2006/relationships/hyperlink" Target="https://tourisme/" TargetMode="External"/><Relationship Id="rId5" Type="http://schemas.openxmlformats.org/officeDocument/2006/relationships/image" Target="../media/image109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jpg"/><Relationship Id="rId3" Type="http://schemas.openxmlformats.org/officeDocument/2006/relationships/hyperlink" Target="mailto:remi.belle@dreets.gouv.fr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slide" Target="slide3.xml"/><Relationship Id="rId30" Type="http://schemas.openxmlformats.org/officeDocument/2006/relationships/slide" Target="slide5.xml"/><Relationship Id="rId31" Type="http://schemas.openxmlformats.org/officeDocument/2006/relationships/slide" Target="slide15.xml"/><Relationship Id="rId32" Type="http://schemas.openxmlformats.org/officeDocument/2006/relationships/slide" Target="slide20.xml"/><Relationship Id="rId33" Type="http://schemas.openxmlformats.org/officeDocument/2006/relationships/slide" Target="slide24.xml"/><Relationship Id="rId34" Type="http://schemas.openxmlformats.org/officeDocument/2006/relationships/slide" Target="slide27.xml"/><Relationship Id="rId35" Type="http://schemas.openxmlformats.org/officeDocument/2006/relationships/slide" Target="slide2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54" y="67062"/>
            <a:ext cx="2883645" cy="11034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43010" y="6446068"/>
            <a:ext cx="81915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65"/>
              </a:lnSpc>
            </a:pPr>
            <a:r>
              <a:rPr dirty="0" sz="1200" spc="-50">
                <a:solidFill>
                  <a:srgbClr val="767676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86381"/>
            <a:ext cx="9144000" cy="557161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58061" y="1261692"/>
            <a:ext cx="6501765" cy="2511425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45"/>
              </a:spcBef>
            </a:pPr>
            <a:r>
              <a:rPr dirty="0" sz="4000" spc="180" b="1">
                <a:solidFill>
                  <a:srgbClr val="4B93D7"/>
                </a:solidFill>
                <a:latin typeface="Calibri"/>
                <a:cs typeface="Calibri"/>
              </a:rPr>
              <a:t>Atlas</a:t>
            </a:r>
            <a:r>
              <a:rPr dirty="0" sz="4000" spc="-60" b="1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4000" spc="180" b="1">
                <a:solidFill>
                  <a:srgbClr val="4B93D7"/>
                </a:solidFill>
                <a:latin typeface="Calibri"/>
                <a:cs typeface="Calibri"/>
              </a:rPr>
              <a:t>de</a:t>
            </a:r>
            <a:r>
              <a:rPr dirty="0" sz="4000" spc="-70" b="1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4000" spc="150" b="1">
                <a:solidFill>
                  <a:srgbClr val="4B93D7"/>
                </a:solidFill>
                <a:latin typeface="Calibri"/>
                <a:cs typeface="Calibri"/>
              </a:rPr>
              <a:t>l’industrie</a:t>
            </a:r>
            <a:r>
              <a:rPr dirty="0" sz="4000" spc="-55" b="1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4000" spc="155" b="1">
                <a:solidFill>
                  <a:srgbClr val="4B93D7"/>
                </a:solidFill>
                <a:latin typeface="Calibri"/>
                <a:cs typeface="Calibri"/>
              </a:rPr>
              <a:t>en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dirty="0" sz="4000" spc="175" b="1">
                <a:solidFill>
                  <a:srgbClr val="4B93D7"/>
                </a:solidFill>
                <a:latin typeface="Calibri"/>
                <a:cs typeface="Calibri"/>
              </a:rPr>
              <a:t>Provence-</a:t>
            </a:r>
            <a:r>
              <a:rPr dirty="0" sz="4000" spc="200" b="1">
                <a:solidFill>
                  <a:srgbClr val="4B93D7"/>
                </a:solidFill>
                <a:latin typeface="Calibri"/>
                <a:cs typeface="Calibri"/>
              </a:rPr>
              <a:t>Alpes-</a:t>
            </a:r>
            <a:r>
              <a:rPr dirty="0" sz="4000" spc="250" b="1">
                <a:solidFill>
                  <a:srgbClr val="4B93D7"/>
                </a:solidFill>
                <a:latin typeface="Calibri"/>
                <a:cs typeface="Calibri"/>
              </a:rPr>
              <a:t>Côte</a:t>
            </a:r>
            <a:r>
              <a:rPr dirty="0" sz="4000" spc="-10" b="1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4000" spc="85" b="1">
                <a:solidFill>
                  <a:srgbClr val="4B93D7"/>
                </a:solidFill>
                <a:latin typeface="Calibri"/>
                <a:cs typeface="Calibri"/>
              </a:rPr>
              <a:t>d’Azur</a:t>
            </a:r>
            <a:endParaRPr sz="4000">
              <a:latin typeface="Calibri"/>
              <a:cs typeface="Calibri"/>
            </a:endParaRPr>
          </a:p>
          <a:p>
            <a:pPr algn="ctr" marL="123825">
              <a:lnSpc>
                <a:spcPct val="100000"/>
              </a:lnSpc>
              <a:spcBef>
                <a:spcPts val="3845"/>
              </a:spcBef>
            </a:pPr>
            <a:r>
              <a:rPr dirty="0" sz="3200" spc="220" b="1">
                <a:solidFill>
                  <a:srgbClr val="FF0000"/>
                </a:solidFill>
                <a:latin typeface="Calibri"/>
                <a:cs typeface="Calibri"/>
              </a:rPr>
              <a:t>Cartes</a:t>
            </a:r>
            <a:r>
              <a:rPr dirty="0" sz="3200" spc="-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90" b="1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dirty="0" sz="32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165" b="1">
                <a:solidFill>
                  <a:srgbClr val="FF0000"/>
                </a:solidFill>
                <a:latin typeface="Calibri"/>
                <a:cs typeface="Calibri"/>
              </a:rPr>
              <a:t>Données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8233" y="731011"/>
            <a:ext cx="1226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50" b="1">
                <a:solidFill>
                  <a:srgbClr val="FF0000"/>
                </a:solidFill>
                <a:latin typeface="Calibri"/>
                <a:cs typeface="Calibri"/>
              </a:rPr>
              <a:t>Service</a:t>
            </a:r>
            <a:r>
              <a:rPr dirty="0" sz="9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FF0000"/>
                </a:solidFill>
                <a:latin typeface="Calibri"/>
                <a:cs typeface="Calibri"/>
              </a:rPr>
              <a:t>Etudes</a:t>
            </a:r>
            <a:r>
              <a:rPr dirty="0" sz="900" spc="30" b="1">
                <a:solidFill>
                  <a:srgbClr val="FF0000"/>
                </a:solidFill>
                <a:latin typeface="Calibri"/>
                <a:cs typeface="Calibri"/>
              </a:rPr>
              <a:t> Statistiques</a:t>
            </a:r>
            <a:r>
              <a:rPr dirty="0" sz="900" spc="11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FF0000"/>
                </a:solidFill>
                <a:latin typeface="Calibri"/>
                <a:cs typeface="Calibri"/>
              </a:rPr>
              <a:t>Evaluation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8517" y="6241186"/>
            <a:ext cx="28873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8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6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35">
                <a:solidFill>
                  <a:srgbClr val="767676"/>
                </a:solidFill>
                <a:latin typeface="Calibri"/>
                <a:cs typeface="Calibri"/>
              </a:rPr>
              <a:t>Côte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6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8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5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7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5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45">
                <a:solidFill>
                  <a:srgbClr val="767676"/>
                </a:solidFill>
                <a:latin typeface="Calibri"/>
                <a:cs typeface="Calibri"/>
              </a:rPr>
              <a:t>Sese)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6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régionale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2778" y="292684"/>
            <a:ext cx="47415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75" b="1">
                <a:latin typeface="Calibri"/>
                <a:cs typeface="Calibri"/>
              </a:rPr>
              <a:t>OPC</a:t>
            </a:r>
            <a:r>
              <a:rPr dirty="0" sz="3600" spc="-90" b="1">
                <a:latin typeface="Calibri"/>
                <a:cs typeface="Calibri"/>
              </a:rPr>
              <a:t> </a:t>
            </a:r>
            <a:r>
              <a:rPr dirty="0" sz="3600" spc="155" b="1">
                <a:latin typeface="Calibri"/>
                <a:cs typeface="Calibri"/>
              </a:rPr>
              <a:t>du</a:t>
            </a:r>
            <a:r>
              <a:rPr dirty="0" sz="3600" spc="-75" b="1">
                <a:latin typeface="Calibri"/>
                <a:cs typeface="Calibri"/>
              </a:rPr>
              <a:t> </a:t>
            </a:r>
            <a:r>
              <a:rPr dirty="0" sz="3600" spc="85" b="1">
                <a:latin typeface="Calibri"/>
                <a:cs typeface="Calibri"/>
              </a:rPr>
              <a:t>13</a:t>
            </a:r>
            <a:r>
              <a:rPr dirty="0" sz="3600" spc="-70" b="1">
                <a:latin typeface="Calibri"/>
                <a:cs typeface="Calibri"/>
              </a:rPr>
              <a:t> </a:t>
            </a:r>
            <a:r>
              <a:rPr dirty="0" sz="3600" spc="100" b="1">
                <a:latin typeface="Calibri"/>
                <a:cs typeface="Calibri"/>
              </a:rPr>
              <a:t>janvier</a:t>
            </a:r>
            <a:r>
              <a:rPr dirty="0" sz="3600" spc="-95" b="1">
                <a:latin typeface="Calibri"/>
                <a:cs typeface="Calibri"/>
              </a:rPr>
              <a:t> </a:t>
            </a:r>
            <a:r>
              <a:rPr dirty="0" sz="3600" spc="65" b="1">
                <a:latin typeface="Calibri"/>
                <a:cs typeface="Calibri"/>
              </a:rPr>
              <a:t>2026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42085" y="20523"/>
            <a:ext cx="62604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75" b="0">
                <a:latin typeface="Calibri"/>
                <a:cs typeface="Calibri"/>
              </a:rPr>
              <a:t>Une</a:t>
            </a:r>
            <a:r>
              <a:rPr dirty="0" sz="2800" spc="-55" b="0">
                <a:latin typeface="Calibri"/>
                <a:cs typeface="Calibri"/>
              </a:rPr>
              <a:t> </a:t>
            </a:r>
            <a:r>
              <a:rPr dirty="0" sz="2800" spc="70" b="0">
                <a:latin typeface="Calibri"/>
                <a:cs typeface="Calibri"/>
              </a:rPr>
              <a:t>dynamique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60" b="0">
                <a:latin typeface="Calibri"/>
                <a:cs typeface="Calibri"/>
              </a:rPr>
              <a:t>inégale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105" b="0">
                <a:latin typeface="Calibri"/>
                <a:cs typeface="Calibri"/>
              </a:rPr>
              <a:t>selon</a:t>
            </a:r>
            <a:r>
              <a:rPr dirty="0" sz="2800" spc="-60" b="0">
                <a:latin typeface="Calibri"/>
                <a:cs typeface="Calibri"/>
              </a:rPr>
              <a:t> </a:t>
            </a:r>
            <a:r>
              <a:rPr dirty="0" sz="2800" spc="135" b="0">
                <a:latin typeface="Calibri"/>
                <a:cs typeface="Calibri"/>
              </a:rPr>
              <a:t>les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régions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404" y="6047638"/>
            <a:ext cx="7709534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8445">
              <a:lnSpc>
                <a:spcPct val="100000"/>
              </a:lnSpc>
              <a:spcBef>
                <a:spcPts val="100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20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: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 Estimations</a:t>
            </a:r>
            <a:r>
              <a:rPr dirty="0" sz="900" spc="75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d’emploi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800" i="1">
                <a:latin typeface="Calibri"/>
                <a:cs typeface="Calibri"/>
              </a:rPr>
              <a:t>(1)</a:t>
            </a:r>
            <a:r>
              <a:rPr dirty="0" sz="800" spc="114" i="1">
                <a:latin typeface="Calibri"/>
                <a:cs typeface="Calibri"/>
              </a:rPr>
              <a:t> </a:t>
            </a:r>
            <a:r>
              <a:rPr dirty="0" sz="800" spc="50" i="1">
                <a:latin typeface="Calibri"/>
                <a:cs typeface="Calibri"/>
              </a:rPr>
              <a:t>Besson </a:t>
            </a:r>
            <a:r>
              <a:rPr dirty="0" sz="800" i="1">
                <a:latin typeface="Calibri"/>
                <a:cs typeface="Calibri"/>
              </a:rPr>
              <a:t>V.,</a:t>
            </a:r>
            <a:r>
              <a:rPr dirty="0" sz="800" spc="85" i="1">
                <a:latin typeface="Calibri"/>
                <a:cs typeface="Calibri"/>
              </a:rPr>
              <a:t> </a:t>
            </a:r>
            <a:r>
              <a:rPr dirty="0" sz="800" spc="50" i="1">
                <a:latin typeface="Calibri"/>
                <a:cs typeface="Calibri"/>
              </a:rPr>
              <a:t>Caste</a:t>
            </a:r>
            <a:r>
              <a:rPr dirty="0" sz="800" spc="10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F.,</a:t>
            </a:r>
            <a:r>
              <a:rPr dirty="0" sz="800" spc="114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Domens</a:t>
            </a:r>
            <a:r>
              <a:rPr dirty="0" sz="800" spc="8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J.</a:t>
            </a:r>
            <a:r>
              <a:rPr dirty="0" sz="800" spc="10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(Insee),</a:t>
            </a:r>
            <a:r>
              <a:rPr dirty="0" sz="800" spc="9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Belle</a:t>
            </a:r>
            <a:r>
              <a:rPr dirty="0" sz="800" spc="114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R.</a:t>
            </a:r>
            <a:r>
              <a:rPr dirty="0" sz="800" spc="1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(Direccte),</a:t>
            </a:r>
            <a:r>
              <a:rPr dirty="0" sz="800" spc="90" i="1">
                <a:latin typeface="Calibri"/>
                <a:cs typeface="Calibri"/>
              </a:rPr>
              <a:t> </a:t>
            </a:r>
            <a:r>
              <a:rPr dirty="0" sz="800" spc="-105" i="1">
                <a:latin typeface="Calibri"/>
                <a:cs typeface="Calibri"/>
              </a:rPr>
              <a:t>«</a:t>
            </a:r>
            <a:r>
              <a:rPr dirty="0" sz="800" spc="105" i="1">
                <a:latin typeface="Calibri"/>
                <a:cs typeface="Calibri"/>
              </a:rPr>
              <a:t> </a:t>
            </a:r>
            <a:r>
              <a:rPr dirty="0" sz="800" spc="55" i="1">
                <a:latin typeface="Calibri"/>
                <a:cs typeface="Calibri"/>
              </a:rPr>
              <a:t>Les</a:t>
            </a:r>
            <a:r>
              <a:rPr dirty="0" sz="800" spc="12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industries</a:t>
            </a:r>
            <a:r>
              <a:rPr dirty="0" sz="800" spc="6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en</a:t>
            </a:r>
            <a:r>
              <a:rPr dirty="0" sz="800" spc="9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Provence-Alpes-Côte</a:t>
            </a:r>
            <a:r>
              <a:rPr dirty="0" sz="800" spc="5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d'Azur,</a:t>
            </a:r>
            <a:r>
              <a:rPr dirty="0" sz="800" spc="13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entre</a:t>
            </a:r>
            <a:r>
              <a:rPr dirty="0" sz="800" spc="7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essor</a:t>
            </a:r>
            <a:r>
              <a:rPr dirty="0" sz="800" spc="5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et</a:t>
            </a:r>
            <a:r>
              <a:rPr dirty="0" sz="800" spc="1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résistance</a:t>
            </a:r>
            <a:r>
              <a:rPr dirty="0" sz="800" spc="75" i="1">
                <a:latin typeface="Calibri"/>
                <a:cs typeface="Calibri"/>
              </a:rPr>
              <a:t> </a:t>
            </a:r>
            <a:r>
              <a:rPr dirty="0" sz="800" spc="-45" i="1">
                <a:latin typeface="Calibri"/>
                <a:cs typeface="Calibri"/>
              </a:rPr>
              <a:t>»,</a:t>
            </a:r>
            <a:r>
              <a:rPr dirty="0" sz="800" spc="1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Insee</a:t>
            </a:r>
            <a:r>
              <a:rPr dirty="0" sz="800" spc="10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Paca.</a:t>
            </a:r>
            <a:r>
              <a:rPr dirty="0" sz="800" spc="8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Analyse</a:t>
            </a:r>
            <a:r>
              <a:rPr dirty="0" sz="800" spc="10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n°</a:t>
            </a:r>
            <a:r>
              <a:rPr dirty="0" sz="800" spc="9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27,</a:t>
            </a:r>
            <a:r>
              <a:rPr dirty="0" sz="800" spc="9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février</a:t>
            </a:r>
            <a:r>
              <a:rPr dirty="0" sz="800" spc="75" i="1">
                <a:latin typeface="Calibri"/>
                <a:cs typeface="Calibri"/>
              </a:rPr>
              <a:t> </a:t>
            </a:r>
            <a:r>
              <a:rPr dirty="0" sz="800" spc="-10" i="1">
                <a:latin typeface="Calibri"/>
                <a:cs typeface="Calibri"/>
              </a:rPr>
              <a:t>2013.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262" y="507238"/>
            <a:ext cx="8684895" cy="1573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5400" marR="18415">
              <a:lnSpc>
                <a:spcPct val="100400"/>
              </a:lnSpc>
              <a:spcBef>
                <a:spcPts val="95"/>
              </a:spcBef>
            </a:pPr>
            <a:r>
              <a:rPr dirty="0" sz="1400" spc="60">
                <a:latin typeface="Calibri"/>
                <a:cs typeface="Calibri"/>
              </a:rPr>
              <a:t>En</a:t>
            </a:r>
            <a:r>
              <a:rPr dirty="0" sz="1400" spc="4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France,</a:t>
            </a:r>
            <a:r>
              <a:rPr dirty="0" sz="1400" spc="430">
                <a:latin typeface="Calibri"/>
                <a:cs typeface="Calibri"/>
              </a:rPr>
              <a:t> </a:t>
            </a:r>
            <a:r>
              <a:rPr dirty="0" sz="1400" spc="60">
                <a:latin typeface="Calibri"/>
                <a:cs typeface="Calibri"/>
              </a:rPr>
              <a:t>les</a:t>
            </a:r>
            <a:r>
              <a:rPr dirty="0" sz="1400" spc="445">
                <a:latin typeface="Calibri"/>
                <a:cs typeface="Calibri"/>
              </a:rPr>
              <a:t> </a:t>
            </a:r>
            <a:r>
              <a:rPr dirty="0" sz="1400" spc="85">
                <a:latin typeface="Calibri"/>
                <a:cs typeface="Calibri"/>
              </a:rPr>
              <a:t>causes</a:t>
            </a:r>
            <a:r>
              <a:rPr dirty="0" sz="1400" spc="4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</a:t>
            </a:r>
            <a:r>
              <a:rPr dirty="0" sz="1400" spc="4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l’affaissement</a:t>
            </a:r>
            <a:r>
              <a:rPr dirty="0" sz="1400" spc="4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</a:t>
            </a:r>
            <a:r>
              <a:rPr dirty="0" sz="1400" spc="4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l’emploi</a:t>
            </a:r>
            <a:r>
              <a:rPr dirty="0" sz="1400" spc="4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salarié</a:t>
            </a:r>
            <a:r>
              <a:rPr dirty="0" sz="1400" spc="434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industriel</a:t>
            </a:r>
            <a:r>
              <a:rPr dirty="0" sz="1400" spc="4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sur</a:t>
            </a:r>
            <a:r>
              <a:rPr dirty="0" sz="1400" spc="434">
                <a:latin typeface="Calibri"/>
                <a:cs typeface="Calibri"/>
              </a:rPr>
              <a:t> </a:t>
            </a:r>
            <a:r>
              <a:rPr dirty="0" sz="1400" spc="60">
                <a:latin typeface="Calibri"/>
                <a:cs typeface="Calibri"/>
              </a:rPr>
              <a:t>les</a:t>
            </a:r>
            <a:r>
              <a:rPr dirty="0" sz="1400" spc="4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trente</a:t>
            </a:r>
            <a:r>
              <a:rPr dirty="0" sz="1400" spc="4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dernières</a:t>
            </a:r>
            <a:r>
              <a:rPr dirty="0" sz="1400" spc="450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années</a:t>
            </a:r>
            <a:r>
              <a:rPr dirty="0" sz="1400" spc="4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sont </a:t>
            </a:r>
            <a:r>
              <a:rPr dirty="0" sz="1400" spc="45">
                <a:latin typeface="Calibri"/>
                <a:cs typeface="Calibri"/>
              </a:rPr>
              <a:t>connues</a:t>
            </a:r>
            <a:r>
              <a:rPr dirty="0" baseline="24691" sz="1350" spc="67">
                <a:latin typeface="Calibri"/>
                <a:cs typeface="Calibri"/>
              </a:rPr>
              <a:t>(1)</a:t>
            </a:r>
            <a:r>
              <a:rPr dirty="0" baseline="24691" sz="1350" spc="367">
                <a:latin typeface="Calibri"/>
                <a:cs typeface="Calibri"/>
              </a:rPr>
              <a:t>  </a:t>
            </a:r>
            <a:r>
              <a:rPr dirty="0" sz="1400">
                <a:latin typeface="Calibri"/>
                <a:cs typeface="Calibri"/>
              </a:rPr>
              <a:t>:</a:t>
            </a:r>
            <a:r>
              <a:rPr dirty="0" sz="1400" spc="135">
                <a:latin typeface="Calibri"/>
                <a:cs typeface="Calibri"/>
              </a:rPr>
              <a:t>  </a:t>
            </a:r>
            <a:r>
              <a:rPr dirty="0" sz="1050">
                <a:latin typeface="Calibri"/>
                <a:cs typeface="Calibri"/>
              </a:rPr>
              <a:t>«</a:t>
            </a:r>
            <a:r>
              <a:rPr dirty="0" sz="1050" spc="4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Mondialisation</a:t>
            </a:r>
            <a:r>
              <a:rPr dirty="0" sz="1050" spc="484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des</a:t>
            </a:r>
            <a:r>
              <a:rPr dirty="0" sz="1050" spc="47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échanges,</a:t>
            </a:r>
            <a:r>
              <a:rPr dirty="0" sz="1050" spc="45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émergence</a:t>
            </a:r>
            <a:r>
              <a:rPr dirty="0" sz="1050" spc="459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de</a:t>
            </a:r>
            <a:r>
              <a:rPr dirty="0" sz="1050" spc="4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pays</a:t>
            </a:r>
            <a:r>
              <a:rPr dirty="0" sz="1050" spc="465">
                <a:latin typeface="Calibri"/>
                <a:cs typeface="Calibri"/>
              </a:rPr>
              <a:t> </a:t>
            </a:r>
            <a:r>
              <a:rPr dirty="0" sz="1050" spc="60">
                <a:latin typeface="Calibri"/>
                <a:cs typeface="Calibri"/>
              </a:rPr>
              <a:t>à</a:t>
            </a:r>
            <a:r>
              <a:rPr dirty="0" sz="1050" spc="475">
                <a:latin typeface="Calibri"/>
                <a:cs typeface="Calibri"/>
              </a:rPr>
              <a:t> </a:t>
            </a:r>
            <a:r>
              <a:rPr dirty="0" sz="1050" spc="55">
                <a:latin typeface="Calibri"/>
                <a:cs typeface="Calibri"/>
              </a:rPr>
              <a:t>bas</a:t>
            </a:r>
            <a:r>
              <a:rPr dirty="0" sz="1050" spc="47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coût</a:t>
            </a:r>
            <a:r>
              <a:rPr dirty="0" sz="1050" spc="4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de</a:t>
            </a:r>
            <a:r>
              <a:rPr dirty="0" sz="1050" spc="459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main</a:t>
            </a:r>
            <a:r>
              <a:rPr dirty="0" sz="1050" spc="47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d’œuvre,</a:t>
            </a:r>
            <a:r>
              <a:rPr dirty="0" sz="1050" spc="47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révolution</a:t>
            </a:r>
            <a:r>
              <a:rPr dirty="0" sz="1050" spc="48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des</a:t>
            </a:r>
            <a:r>
              <a:rPr dirty="0" sz="1050" spc="459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nouvelles</a:t>
            </a:r>
            <a:r>
              <a:rPr dirty="0" sz="1050" spc="475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technologies, </a:t>
            </a:r>
            <a:r>
              <a:rPr dirty="0" sz="1050" spc="10">
                <a:latin typeface="Calibri"/>
                <a:cs typeface="Calibri"/>
              </a:rPr>
              <a:t>financiarisation</a:t>
            </a:r>
            <a:r>
              <a:rPr dirty="0" sz="1050" spc="22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des</a:t>
            </a:r>
            <a:r>
              <a:rPr dirty="0" sz="1050" spc="24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entreprises</a:t>
            </a:r>
            <a:r>
              <a:rPr dirty="0" sz="1050" spc="24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industrielles,</a:t>
            </a:r>
            <a:r>
              <a:rPr dirty="0" sz="1050" spc="23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concentration</a:t>
            </a:r>
            <a:r>
              <a:rPr dirty="0" sz="1050" spc="254">
                <a:latin typeface="Calibri"/>
                <a:cs typeface="Calibri"/>
              </a:rPr>
              <a:t> </a:t>
            </a:r>
            <a:r>
              <a:rPr dirty="0" sz="1050" spc="50">
                <a:latin typeface="Calibri"/>
                <a:cs typeface="Calibri"/>
              </a:rPr>
              <a:t>dans</a:t>
            </a:r>
            <a:r>
              <a:rPr dirty="0" sz="1050" spc="23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des</a:t>
            </a:r>
            <a:r>
              <a:rPr dirty="0" sz="1050" spc="24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grands</a:t>
            </a:r>
            <a:r>
              <a:rPr dirty="0" sz="1050" spc="22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groupes,</a:t>
            </a:r>
            <a:r>
              <a:rPr dirty="0" sz="1050" spc="24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gains</a:t>
            </a:r>
            <a:r>
              <a:rPr dirty="0" sz="1050" spc="24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de</a:t>
            </a:r>
            <a:r>
              <a:rPr dirty="0" sz="1050" spc="229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productivité,</a:t>
            </a:r>
            <a:r>
              <a:rPr dirty="0" sz="1050" spc="24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externalisation</a:t>
            </a:r>
            <a:r>
              <a:rPr dirty="0" sz="1050" spc="25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des</a:t>
            </a:r>
            <a:r>
              <a:rPr dirty="0" sz="1050" spc="24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activités</a:t>
            </a:r>
            <a:r>
              <a:rPr dirty="0" sz="1050" spc="240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connexes </a:t>
            </a:r>
            <a:r>
              <a:rPr dirty="0" sz="1050" spc="10">
                <a:latin typeface="Calibri"/>
                <a:cs typeface="Calibri"/>
              </a:rPr>
              <a:t>vers</a:t>
            </a:r>
            <a:r>
              <a:rPr dirty="0" sz="1050" spc="18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les</a:t>
            </a:r>
            <a:r>
              <a:rPr dirty="0" sz="1050" spc="16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services</a:t>
            </a:r>
            <a:r>
              <a:rPr dirty="0" sz="1050" spc="16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sont</a:t>
            </a:r>
            <a:r>
              <a:rPr dirty="0" sz="1050" spc="17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autant</a:t>
            </a:r>
            <a:r>
              <a:rPr dirty="0" sz="1050" spc="16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de</a:t>
            </a:r>
            <a:r>
              <a:rPr dirty="0" sz="1050" spc="16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facteurs</a:t>
            </a:r>
            <a:r>
              <a:rPr dirty="0" sz="1050" spc="18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qui</a:t>
            </a:r>
            <a:r>
              <a:rPr dirty="0" sz="1050" spc="18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expliquent</a:t>
            </a:r>
            <a:r>
              <a:rPr dirty="0" sz="1050" spc="150">
                <a:latin typeface="Calibri"/>
                <a:cs typeface="Calibri"/>
              </a:rPr>
              <a:t> </a:t>
            </a:r>
            <a:r>
              <a:rPr dirty="0" sz="1050" spc="50">
                <a:latin typeface="Calibri"/>
                <a:cs typeface="Calibri"/>
              </a:rPr>
              <a:t>les</a:t>
            </a:r>
            <a:r>
              <a:rPr dirty="0" sz="1050" spc="17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mutations</a:t>
            </a:r>
            <a:r>
              <a:rPr dirty="0" sz="1050" spc="17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industrielles.</a:t>
            </a:r>
            <a:r>
              <a:rPr dirty="0" sz="1050" spc="18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À</a:t>
            </a:r>
            <a:r>
              <a:rPr dirty="0" sz="1050" spc="165">
                <a:latin typeface="Calibri"/>
                <a:cs typeface="Calibri"/>
              </a:rPr>
              <a:t> </a:t>
            </a:r>
            <a:r>
              <a:rPr dirty="0" sz="1050" spc="65">
                <a:latin typeface="Calibri"/>
                <a:cs typeface="Calibri"/>
              </a:rPr>
              <a:t>ces</a:t>
            </a:r>
            <a:r>
              <a:rPr dirty="0" sz="1050" spc="180">
                <a:latin typeface="Calibri"/>
                <a:cs typeface="Calibri"/>
              </a:rPr>
              <a:t> </a:t>
            </a:r>
            <a:r>
              <a:rPr dirty="0" sz="1050" spc="65">
                <a:latin typeface="Calibri"/>
                <a:cs typeface="Calibri"/>
              </a:rPr>
              <a:t>causes</a:t>
            </a:r>
            <a:r>
              <a:rPr dirty="0" sz="1050" spc="15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structurelles</a:t>
            </a:r>
            <a:r>
              <a:rPr dirty="0" sz="1050" spc="180">
                <a:latin typeface="Calibri"/>
                <a:cs typeface="Calibri"/>
              </a:rPr>
              <a:t> </a:t>
            </a:r>
            <a:r>
              <a:rPr dirty="0" sz="1050" spc="60">
                <a:latin typeface="Calibri"/>
                <a:cs typeface="Calibri"/>
              </a:rPr>
              <a:t>se</a:t>
            </a:r>
            <a:r>
              <a:rPr dirty="0" sz="1050" spc="17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sont</a:t>
            </a:r>
            <a:r>
              <a:rPr dirty="0" sz="1050" spc="16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également</a:t>
            </a:r>
            <a:r>
              <a:rPr dirty="0" sz="1050" spc="16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greffés</a:t>
            </a:r>
            <a:r>
              <a:rPr dirty="0" sz="1050" spc="185">
                <a:latin typeface="Calibri"/>
                <a:cs typeface="Calibri"/>
              </a:rPr>
              <a:t> </a:t>
            </a:r>
            <a:r>
              <a:rPr dirty="0" sz="1050" spc="50">
                <a:latin typeface="Calibri"/>
                <a:cs typeface="Calibri"/>
              </a:rPr>
              <a:t>les</a:t>
            </a:r>
            <a:r>
              <a:rPr dirty="0" sz="1050" spc="180">
                <a:latin typeface="Calibri"/>
                <a:cs typeface="Calibri"/>
              </a:rPr>
              <a:t> </a:t>
            </a:r>
            <a:r>
              <a:rPr dirty="0" sz="1050" spc="50">
                <a:latin typeface="Calibri"/>
                <a:cs typeface="Calibri"/>
              </a:rPr>
              <a:t>chocs </a:t>
            </a:r>
            <a:r>
              <a:rPr dirty="0" sz="1050" spc="20">
                <a:latin typeface="Calibri"/>
                <a:cs typeface="Calibri"/>
              </a:rPr>
              <a:t>conjoncturels</a:t>
            </a:r>
            <a:r>
              <a:rPr dirty="0" sz="1050" spc="40">
                <a:latin typeface="Calibri"/>
                <a:cs typeface="Calibri"/>
              </a:rPr>
              <a:t> </a:t>
            </a:r>
            <a:r>
              <a:rPr dirty="0" sz="1050" spc="20">
                <a:latin typeface="Calibri"/>
                <a:cs typeface="Calibri"/>
              </a:rPr>
              <a:t>du</a:t>
            </a:r>
            <a:r>
              <a:rPr dirty="0" sz="1050" spc="55">
                <a:latin typeface="Calibri"/>
                <a:cs typeface="Calibri"/>
              </a:rPr>
              <a:t> cycle </a:t>
            </a:r>
            <a:r>
              <a:rPr dirty="0" sz="1050" spc="20">
                <a:latin typeface="Calibri"/>
                <a:cs typeface="Calibri"/>
              </a:rPr>
              <a:t>économique</a:t>
            </a:r>
            <a:r>
              <a:rPr dirty="0" sz="1050" spc="25">
                <a:latin typeface="Calibri"/>
                <a:cs typeface="Calibri"/>
              </a:rPr>
              <a:t> </a:t>
            </a:r>
            <a:r>
              <a:rPr dirty="0" sz="1050" spc="-25">
                <a:latin typeface="Calibri"/>
                <a:cs typeface="Calibri"/>
              </a:rPr>
              <a:t>».</a:t>
            </a:r>
            <a:endParaRPr sz="1050">
              <a:latin typeface="Calibri"/>
              <a:cs typeface="Calibri"/>
            </a:endParaRPr>
          </a:p>
          <a:p>
            <a:pPr algn="just" marL="25400" marR="17780">
              <a:lnSpc>
                <a:spcPts val="1680"/>
              </a:lnSpc>
              <a:spcBef>
                <a:spcPts val="30"/>
              </a:spcBef>
            </a:pPr>
            <a:r>
              <a:rPr dirty="0" sz="1400" spc="20">
                <a:latin typeface="Calibri"/>
                <a:cs typeface="Calibri"/>
              </a:rPr>
              <a:t>A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l’échelle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65">
                <a:latin typeface="Calibri"/>
                <a:cs typeface="Calibri"/>
              </a:rPr>
              <a:t>des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régions,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trois groupes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80">
                <a:latin typeface="Calibri"/>
                <a:cs typeface="Calibri"/>
              </a:rPr>
              <a:t>se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dessinent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au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regard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de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l’évolution</a:t>
            </a:r>
            <a:r>
              <a:rPr dirty="0" sz="1400" spc="20">
                <a:latin typeface="Calibri"/>
                <a:cs typeface="Calibri"/>
              </a:rPr>
              <a:t> comparée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de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l’emploi salarié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industriel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1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</a:t>
            </a:r>
            <a:r>
              <a:rPr dirty="0" sz="1400" spc="114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l’emploi</a:t>
            </a:r>
            <a:r>
              <a:rPr dirty="0" sz="1400" spc="114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salarié</a:t>
            </a:r>
            <a:r>
              <a:rPr dirty="0" sz="1400" spc="1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total.</a:t>
            </a:r>
            <a:r>
              <a:rPr dirty="0" sz="1400" spc="105">
                <a:latin typeface="Calibri"/>
                <a:cs typeface="Calibri"/>
              </a:rPr>
              <a:t> </a:t>
            </a:r>
            <a:r>
              <a:rPr dirty="0" sz="1400" spc="60">
                <a:latin typeface="Calibri"/>
                <a:cs typeface="Calibri"/>
              </a:rPr>
              <a:t>En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2023,</a:t>
            </a:r>
            <a:r>
              <a:rPr dirty="0" sz="1400" spc="105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seule</a:t>
            </a:r>
            <a:r>
              <a:rPr dirty="0" sz="1400" spc="114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la</a:t>
            </a:r>
            <a:r>
              <a:rPr dirty="0" sz="1400" spc="1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Bretagne</a:t>
            </a:r>
            <a:r>
              <a:rPr dirty="0" sz="1400" spc="105">
                <a:latin typeface="Calibri"/>
                <a:cs typeface="Calibri"/>
              </a:rPr>
              <a:t> </a:t>
            </a:r>
            <a:r>
              <a:rPr dirty="0" sz="1400" spc="60">
                <a:latin typeface="Calibri"/>
                <a:cs typeface="Calibri"/>
              </a:rPr>
              <a:t>dépasse</a:t>
            </a:r>
            <a:r>
              <a:rPr dirty="0" sz="1400" spc="114">
                <a:latin typeface="Calibri"/>
                <a:cs typeface="Calibri"/>
              </a:rPr>
              <a:t> </a:t>
            </a:r>
            <a:r>
              <a:rPr dirty="0" sz="1400" spc="60">
                <a:latin typeface="Calibri"/>
                <a:cs typeface="Calibri"/>
              </a:rPr>
              <a:t>son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niveau</a:t>
            </a:r>
            <a:r>
              <a:rPr dirty="0" sz="1400" spc="1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d’emploi</a:t>
            </a:r>
            <a:r>
              <a:rPr dirty="0" sz="1400" spc="1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salarié</a:t>
            </a:r>
            <a:r>
              <a:rPr dirty="0" sz="1400" spc="1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</a:t>
            </a:r>
            <a:r>
              <a:rPr dirty="0" sz="1400" spc="114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1989.</a:t>
            </a:r>
            <a:r>
              <a:rPr dirty="0" sz="1400" spc="105">
                <a:latin typeface="Calibri"/>
                <a:cs typeface="Calibri"/>
              </a:rPr>
              <a:t> </a:t>
            </a:r>
            <a:r>
              <a:rPr dirty="0" sz="1400" spc="75">
                <a:latin typeface="Calibri"/>
                <a:cs typeface="Calibri"/>
              </a:rPr>
              <a:t>Paca</a:t>
            </a:r>
            <a:r>
              <a:rPr dirty="0" sz="1400" spc="1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résiste </a:t>
            </a:r>
            <a:r>
              <a:rPr dirty="0" sz="1400" spc="10">
                <a:latin typeface="Calibri"/>
                <a:cs typeface="Calibri"/>
              </a:rPr>
              <a:t>et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arrive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en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4</a:t>
            </a:r>
            <a:r>
              <a:rPr dirty="0" baseline="24691" sz="1350" spc="15">
                <a:latin typeface="Calibri"/>
                <a:cs typeface="Calibri"/>
              </a:rPr>
              <a:t>e</a:t>
            </a:r>
            <a:r>
              <a:rPr dirty="0" baseline="24691" sz="1350" spc="240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position,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65">
                <a:latin typeface="Calibri"/>
                <a:cs typeface="Calibri"/>
              </a:rPr>
              <a:t>dans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le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55">
                <a:latin typeface="Calibri"/>
                <a:cs typeface="Calibri"/>
              </a:rPr>
              <a:t>même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groupe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que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95">
                <a:latin typeface="Calibri"/>
                <a:cs typeface="Calibri"/>
              </a:rPr>
              <a:t>sa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voisine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Auvergne-Rhône-</a:t>
            </a:r>
            <a:r>
              <a:rPr dirty="0" sz="1400" spc="50">
                <a:latin typeface="Calibri"/>
                <a:cs typeface="Calibri"/>
              </a:rPr>
              <a:t>Alpes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et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que</a:t>
            </a:r>
            <a:r>
              <a:rPr dirty="0" sz="1400" spc="60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Nouvelle-</a:t>
            </a:r>
            <a:r>
              <a:rPr dirty="0" sz="1400" spc="-10">
                <a:latin typeface="Calibri"/>
                <a:cs typeface="Calibri"/>
              </a:rPr>
              <a:t>Aquitaine.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20036" y="2098535"/>
            <a:ext cx="6050280" cy="3962400"/>
            <a:chOff x="1820036" y="2098535"/>
            <a:chExt cx="6050280" cy="39624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0036" y="2098535"/>
              <a:ext cx="6049899" cy="39618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49390" y="5803899"/>
              <a:ext cx="228600" cy="185420"/>
            </a:xfrm>
            <a:custGeom>
              <a:avLst/>
              <a:gdLst/>
              <a:ahLst/>
              <a:cxnLst/>
              <a:rect l="l" t="t" r="r" b="b"/>
              <a:pathLst>
                <a:path w="228600" h="185420">
                  <a:moveTo>
                    <a:pt x="45707" y="0"/>
                  </a:moveTo>
                  <a:lnTo>
                    <a:pt x="0" y="0"/>
                  </a:lnTo>
                  <a:lnTo>
                    <a:pt x="0" y="45707"/>
                  </a:lnTo>
                  <a:lnTo>
                    <a:pt x="45707" y="45707"/>
                  </a:lnTo>
                  <a:lnTo>
                    <a:pt x="45707" y="0"/>
                  </a:lnTo>
                  <a:close/>
                </a:path>
                <a:path w="228600" h="185420">
                  <a:moveTo>
                    <a:pt x="228219" y="180378"/>
                  </a:moveTo>
                  <a:lnTo>
                    <a:pt x="225755" y="178219"/>
                  </a:lnTo>
                  <a:lnTo>
                    <a:pt x="225755" y="139712"/>
                  </a:lnTo>
                  <a:lnTo>
                    <a:pt x="176657" y="139712"/>
                  </a:lnTo>
                  <a:lnTo>
                    <a:pt x="176657" y="172478"/>
                  </a:lnTo>
                  <a:lnTo>
                    <a:pt x="175006" y="173697"/>
                  </a:lnTo>
                  <a:lnTo>
                    <a:pt x="176657" y="174434"/>
                  </a:lnTo>
                  <a:lnTo>
                    <a:pt x="176657" y="185420"/>
                  </a:lnTo>
                  <a:lnTo>
                    <a:pt x="225755" y="185420"/>
                  </a:lnTo>
                  <a:lnTo>
                    <a:pt x="225755" y="181267"/>
                  </a:lnTo>
                  <a:lnTo>
                    <a:pt x="228219" y="180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49390" y="580388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718"/>
                  </a:moveTo>
                  <a:lnTo>
                    <a:pt x="45718" y="45718"/>
                  </a:lnTo>
                  <a:lnTo>
                    <a:pt x="45718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46200" y="6433368"/>
            <a:ext cx="667067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4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régionale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1054" y="2821072"/>
            <a:ext cx="4393867" cy="3542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2138" y="5878536"/>
            <a:ext cx="264941" cy="589815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91413" y="-44425"/>
            <a:ext cx="7860030" cy="9372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1480" marR="5080" indent="-399415">
              <a:lnSpc>
                <a:spcPct val="106800"/>
              </a:lnSpc>
              <a:spcBef>
                <a:spcPts val="100"/>
              </a:spcBef>
            </a:pPr>
            <a:r>
              <a:rPr dirty="0" sz="2800" spc="120" b="0">
                <a:latin typeface="Calibri"/>
                <a:cs typeface="Calibri"/>
              </a:rPr>
              <a:t>Depuis</a:t>
            </a:r>
            <a:r>
              <a:rPr dirty="0" sz="2800" spc="-5" b="0">
                <a:latin typeface="Calibri"/>
                <a:cs typeface="Calibri"/>
              </a:rPr>
              <a:t> </a:t>
            </a:r>
            <a:r>
              <a:rPr dirty="0" sz="2800" spc="60" b="0">
                <a:latin typeface="Calibri"/>
                <a:cs typeface="Calibri"/>
              </a:rPr>
              <a:t>2013,</a:t>
            </a:r>
            <a:r>
              <a:rPr dirty="0" sz="2800" spc="55" b="0">
                <a:latin typeface="Calibri"/>
                <a:cs typeface="Calibri"/>
              </a:rPr>
              <a:t> </a:t>
            </a:r>
            <a:r>
              <a:rPr dirty="0" sz="2800" spc="70" b="0">
                <a:latin typeface="Calibri"/>
                <a:cs typeface="Calibri"/>
              </a:rPr>
              <a:t>une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60" b="0">
                <a:latin typeface="Calibri"/>
                <a:cs typeface="Calibri"/>
              </a:rPr>
              <a:t>réindustrialisation</a:t>
            </a:r>
            <a:r>
              <a:rPr dirty="0" sz="2800" spc="-2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effective</a:t>
            </a:r>
            <a:r>
              <a:rPr dirty="0" sz="2800" spc="-5" b="0">
                <a:latin typeface="Calibri"/>
                <a:cs typeface="Calibri"/>
              </a:rPr>
              <a:t> </a:t>
            </a:r>
            <a:r>
              <a:rPr dirty="0" sz="2800" spc="90" b="0">
                <a:latin typeface="Calibri"/>
                <a:cs typeface="Calibri"/>
              </a:rPr>
              <a:t>sur</a:t>
            </a:r>
            <a:r>
              <a:rPr dirty="0" sz="2800" spc="10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la </a:t>
            </a:r>
            <a:r>
              <a:rPr dirty="0" sz="2800" spc="100" b="0">
                <a:latin typeface="Calibri"/>
                <a:cs typeface="Calibri"/>
              </a:rPr>
              <a:t>façade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55" b="0">
                <a:latin typeface="Calibri"/>
                <a:cs typeface="Calibri"/>
              </a:rPr>
              <a:t>atlantique,</a:t>
            </a:r>
            <a:r>
              <a:rPr dirty="0" sz="2800" spc="-60" b="0">
                <a:latin typeface="Calibri"/>
                <a:cs typeface="Calibri"/>
              </a:rPr>
              <a:t> </a:t>
            </a:r>
            <a:r>
              <a:rPr dirty="0" sz="2800" spc="80" b="0">
                <a:latin typeface="Calibri"/>
                <a:cs typeface="Calibri"/>
              </a:rPr>
              <a:t>le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135" b="0">
                <a:latin typeface="Calibri"/>
                <a:cs typeface="Calibri"/>
              </a:rPr>
              <a:t>sud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et</a:t>
            </a:r>
            <a:r>
              <a:rPr dirty="0" sz="2800" spc="-55" b="0">
                <a:latin typeface="Calibri"/>
                <a:cs typeface="Calibri"/>
              </a:rPr>
              <a:t> </a:t>
            </a:r>
            <a:r>
              <a:rPr dirty="0" sz="2800" spc="80" b="0">
                <a:latin typeface="Calibri"/>
                <a:cs typeface="Calibri"/>
              </a:rPr>
              <a:t>le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90" b="0">
                <a:latin typeface="Calibri"/>
                <a:cs typeface="Calibri"/>
              </a:rPr>
              <a:t>sillon</a:t>
            </a:r>
            <a:r>
              <a:rPr dirty="0" sz="2800" spc="-65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rhodanien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7427" y="2501900"/>
            <a:ext cx="1856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E97031"/>
                </a:solidFill>
                <a:latin typeface="Calibri"/>
                <a:cs typeface="Calibri"/>
              </a:rPr>
              <a:t>Entre</a:t>
            </a:r>
            <a:r>
              <a:rPr dirty="0" sz="1800" spc="60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97031"/>
                </a:solidFill>
                <a:latin typeface="Calibri"/>
                <a:cs typeface="Calibri"/>
              </a:rPr>
              <a:t>1989</a:t>
            </a:r>
            <a:r>
              <a:rPr dirty="0" sz="1800" spc="60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97031"/>
                </a:solidFill>
                <a:latin typeface="Calibri"/>
                <a:cs typeface="Calibri"/>
              </a:rPr>
              <a:t>et</a:t>
            </a:r>
            <a:r>
              <a:rPr dirty="0" sz="1800" spc="55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E97031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5025" y="2515615"/>
            <a:ext cx="1856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E97031"/>
                </a:solidFill>
                <a:latin typeface="Calibri"/>
                <a:cs typeface="Calibri"/>
              </a:rPr>
              <a:t>Entre</a:t>
            </a:r>
            <a:r>
              <a:rPr dirty="0" sz="1800" spc="60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97031"/>
                </a:solidFill>
                <a:latin typeface="Calibri"/>
                <a:cs typeface="Calibri"/>
              </a:rPr>
              <a:t>2013</a:t>
            </a:r>
            <a:r>
              <a:rPr dirty="0" sz="1800" spc="60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E97031"/>
                </a:solidFill>
                <a:latin typeface="Calibri"/>
                <a:cs typeface="Calibri"/>
              </a:rPr>
              <a:t>et</a:t>
            </a:r>
            <a:r>
              <a:rPr dirty="0" sz="1800" spc="55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E97031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863" y="2768623"/>
            <a:ext cx="4197350" cy="3255010"/>
            <a:chOff x="27863" y="2768623"/>
            <a:chExt cx="4197350" cy="32550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63" y="2768623"/>
              <a:ext cx="4197111" cy="32544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17522" y="3550284"/>
              <a:ext cx="1109345" cy="2344420"/>
            </a:xfrm>
            <a:custGeom>
              <a:avLst/>
              <a:gdLst/>
              <a:ahLst/>
              <a:cxnLst/>
              <a:rect l="l" t="t" r="r" b="b"/>
              <a:pathLst>
                <a:path w="1109345" h="2344420">
                  <a:moveTo>
                    <a:pt x="0" y="0"/>
                  </a:moveTo>
                  <a:lnTo>
                    <a:pt x="1108964" y="2344407"/>
                  </a:lnTo>
                </a:path>
              </a:pathLst>
            </a:custGeom>
            <a:ln w="76199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55498" y="6164681"/>
            <a:ext cx="18453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20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: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 Estimations</a:t>
            </a:r>
            <a:r>
              <a:rPr dirty="0" sz="900" spc="75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d’emploi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4740" y="980897"/>
            <a:ext cx="7986395" cy="1489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Entre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1989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2023,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les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45">
                <a:latin typeface="Calibri"/>
                <a:cs typeface="Calibri"/>
              </a:rPr>
              <a:t>destructions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d’emploi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industriel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sont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concentrées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à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l’est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d’une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ligne </a:t>
            </a:r>
            <a:r>
              <a:rPr dirty="0" sz="1600">
                <a:latin typeface="Calibri"/>
                <a:cs typeface="Calibri"/>
              </a:rPr>
              <a:t>entre</a:t>
            </a:r>
            <a:r>
              <a:rPr dirty="0" sz="1600" spc="49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les</a:t>
            </a:r>
            <a:r>
              <a:rPr dirty="0" sz="1600" spc="48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Côtes-</a:t>
            </a:r>
            <a:r>
              <a:rPr dirty="0" sz="1600">
                <a:latin typeface="Calibri"/>
                <a:cs typeface="Calibri"/>
              </a:rPr>
              <a:t>d’Armor</a:t>
            </a:r>
            <a:r>
              <a:rPr dirty="0" sz="1600" spc="4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47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la</a:t>
            </a:r>
            <a:r>
              <a:rPr dirty="0" sz="1600" spc="4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Haute-Garonne,</a:t>
            </a:r>
            <a:r>
              <a:rPr dirty="0" sz="1600" spc="70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principalement</a:t>
            </a:r>
            <a:r>
              <a:rPr dirty="0" sz="1600" spc="49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sur</a:t>
            </a:r>
            <a:r>
              <a:rPr dirty="0" sz="1600" spc="49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les</a:t>
            </a:r>
            <a:r>
              <a:rPr dirty="0" sz="1600" spc="4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départements</a:t>
            </a:r>
            <a:r>
              <a:rPr dirty="0" sz="1600" spc="480">
                <a:latin typeface="Calibri"/>
                <a:cs typeface="Calibri"/>
              </a:rPr>
              <a:t> </a:t>
            </a:r>
            <a:r>
              <a:rPr dirty="0" sz="1600" spc="40">
                <a:latin typeface="Calibri"/>
                <a:cs typeface="Calibri"/>
              </a:rPr>
              <a:t>du </a:t>
            </a:r>
            <a:r>
              <a:rPr dirty="0" sz="1600" spc="80">
                <a:latin typeface="Calibri"/>
                <a:cs typeface="Calibri"/>
              </a:rPr>
              <a:t>bassin</a:t>
            </a:r>
            <a:r>
              <a:rPr dirty="0" sz="1600" spc="409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parisien,</a:t>
            </a:r>
            <a:r>
              <a:rPr dirty="0" sz="1600" spc="434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du</a:t>
            </a:r>
            <a:r>
              <a:rPr dirty="0" sz="1600" spc="4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nord</a:t>
            </a:r>
            <a:r>
              <a:rPr dirty="0" sz="1600" spc="4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4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l’est</a:t>
            </a:r>
            <a:r>
              <a:rPr dirty="0" sz="1600" spc="3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41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la</a:t>
            </a:r>
            <a:r>
              <a:rPr dirty="0" sz="1600" spc="4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France.</a:t>
            </a:r>
            <a:r>
              <a:rPr dirty="0" sz="1600" spc="409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Entre</a:t>
            </a:r>
            <a:r>
              <a:rPr dirty="0" sz="1600" spc="4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2013</a:t>
            </a:r>
            <a:r>
              <a:rPr dirty="0" sz="1600" spc="4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3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2023,</a:t>
            </a:r>
            <a:r>
              <a:rPr dirty="0" sz="1600" spc="40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les</a:t>
            </a:r>
            <a:r>
              <a:rPr dirty="0" sz="1600" spc="4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pertes</a:t>
            </a:r>
            <a:r>
              <a:rPr dirty="0" sz="1600" spc="4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d’emploi </a:t>
            </a:r>
            <a:r>
              <a:rPr dirty="0" sz="1600">
                <a:latin typeface="Calibri"/>
                <a:cs typeface="Calibri"/>
              </a:rPr>
              <a:t>industriel</a:t>
            </a:r>
            <a:r>
              <a:rPr dirty="0" sz="1600" spc="160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perdurent</a:t>
            </a:r>
            <a:r>
              <a:rPr dirty="0" sz="1600" spc="160">
                <a:latin typeface="Calibri"/>
                <a:cs typeface="Calibri"/>
              </a:rPr>
              <a:t>  </a:t>
            </a:r>
            <a:r>
              <a:rPr dirty="0" sz="1600" spc="65">
                <a:latin typeface="Calibri"/>
                <a:cs typeface="Calibri"/>
              </a:rPr>
              <a:t>au</a:t>
            </a:r>
            <a:r>
              <a:rPr dirty="0" sz="1600" spc="165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nord-est</a:t>
            </a:r>
            <a:r>
              <a:rPr dirty="0" sz="1600" spc="155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d’une</a:t>
            </a:r>
            <a:r>
              <a:rPr dirty="0" sz="1600" spc="155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ligne</a:t>
            </a:r>
            <a:r>
              <a:rPr dirty="0" sz="1600" spc="155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entre</a:t>
            </a:r>
            <a:r>
              <a:rPr dirty="0" sz="1600" spc="155">
                <a:latin typeface="Calibri"/>
                <a:cs typeface="Calibri"/>
              </a:rPr>
              <a:t>  </a:t>
            </a:r>
            <a:r>
              <a:rPr dirty="0" sz="1600" spc="65">
                <a:latin typeface="Calibri"/>
                <a:cs typeface="Calibri"/>
              </a:rPr>
              <a:t>la</a:t>
            </a:r>
            <a:r>
              <a:rPr dirty="0" sz="1600" spc="160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Manche</a:t>
            </a:r>
            <a:r>
              <a:rPr dirty="0" sz="1600" spc="155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155">
                <a:latin typeface="Calibri"/>
                <a:cs typeface="Calibri"/>
              </a:rPr>
              <a:t>  </a:t>
            </a:r>
            <a:r>
              <a:rPr dirty="0" sz="1600" spc="65">
                <a:latin typeface="Calibri"/>
                <a:cs typeface="Calibri"/>
              </a:rPr>
              <a:t>la</a:t>
            </a:r>
            <a:r>
              <a:rPr dirty="0" sz="1600" spc="160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Haute-</a:t>
            </a:r>
            <a:r>
              <a:rPr dirty="0" sz="1600" spc="45">
                <a:latin typeface="Calibri"/>
                <a:cs typeface="Calibri"/>
              </a:rPr>
              <a:t>Savoie.</a:t>
            </a:r>
            <a:r>
              <a:rPr dirty="0" sz="1600" spc="155">
                <a:latin typeface="Calibri"/>
                <a:cs typeface="Calibri"/>
              </a:rPr>
              <a:t>  </a:t>
            </a:r>
            <a:r>
              <a:rPr dirty="0" sz="1600" spc="-50" i="1">
                <a:latin typeface="Calibri"/>
                <a:cs typeface="Calibri"/>
              </a:rPr>
              <a:t>A</a:t>
            </a:r>
            <a:r>
              <a:rPr dirty="0" sz="1600" spc="-50" i="1">
                <a:latin typeface="Calibri"/>
                <a:cs typeface="Calibri"/>
              </a:rPr>
              <a:t> </a:t>
            </a:r>
            <a:r>
              <a:rPr dirty="0" sz="1600" spc="10" i="1">
                <a:latin typeface="Calibri"/>
                <a:cs typeface="Calibri"/>
              </a:rPr>
              <a:t>contrario</a:t>
            </a:r>
            <a:r>
              <a:rPr dirty="0" sz="1600" spc="10">
                <a:latin typeface="Calibri"/>
                <a:cs typeface="Calibri"/>
              </a:rPr>
              <a:t>,</a:t>
            </a:r>
            <a:r>
              <a:rPr dirty="0" sz="1600" spc="204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les</a:t>
            </a:r>
            <a:r>
              <a:rPr dirty="0" sz="1600" spc="19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départements</a:t>
            </a:r>
            <a:r>
              <a:rPr dirty="0" sz="1600" spc="18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du</a:t>
            </a:r>
            <a:r>
              <a:rPr dirty="0" sz="1600" spc="20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littoral</a:t>
            </a:r>
            <a:r>
              <a:rPr dirty="0" sz="1600" spc="21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atlantique</a:t>
            </a:r>
            <a:r>
              <a:rPr dirty="0" sz="1600" spc="204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et</a:t>
            </a:r>
            <a:r>
              <a:rPr dirty="0" sz="1600" spc="19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méditerranéen,</a:t>
            </a:r>
            <a:r>
              <a:rPr dirty="0" sz="1600" spc="22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de</a:t>
            </a:r>
            <a:r>
              <a:rPr dirty="0" sz="1600" spc="21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la</a:t>
            </a:r>
            <a:r>
              <a:rPr dirty="0" sz="1600" spc="19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vallée</a:t>
            </a:r>
            <a:r>
              <a:rPr dirty="0" sz="1600" spc="21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du</a:t>
            </a:r>
            <a:r>
              <a:rPr dirty="0" sz="1600" spc="2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Rhône </a:t>
            </a:r>
            <a:r>
              <a:rPr dirty="0" sz="1600">
                <a:latin typeface="Calibri"/>
                <a:cs typeface="Calibri"/>
              </a:rPr>
              <a:t>forment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«</a:t>
            </a:r>
            <a:r>
              <a:rPr dirty="0" sz="1600" spc="29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U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65">
                <a:latin typeface="Calibri"/>
                <a:cs typeface="Calibri"/>
              </a:rPr>
              <a:t>»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croissance.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93308" y="3197351"/>
            <a:ext cx="2471420" cy="2978785"/>
            <a:chOff x="5893308" y="3197351"/>
            <a:chExt cx="2471420" cy="2978785"/>
          </a:xfrm>
        </p:grpSpPr>
        <p:sp>
          <p:nvSpPr>
            <p:cNvPr id="13" name="object 13"/>
            <p:cNvSpPr/>
            <p:nvPr/>
          </p:nvSpPr>
          <p:spPr>
            <a:xfrm>
              <a:off x="6457950" y="3550284"/>
              <a:ext cx="1823720" cy="1192530"/>
            </a:xfrm>
            <a:custGeom>
              <a:avLst/>
              <a:gdLst/>
              <a:ahLst/>
              <a:cxnLst/>
              <a:rect l="l" t="t" r="r" b="b"/>
              <a:pathLst>
                <a:path w="1823720" h="1192529">
                  <a:moveTo>
                    <a:pt x="0" y="0"/>
                  </a:moveTo>
                  <a:lnTo>
                    <a:pt x="1823593" y="1192276"/>
                  </a:lnTo>
                </a:path>
              </a:pathLst>
            </a:custGeom>
            <a:ln w="7620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3308" y="3197351"/>
              <a:ext cx="2471166" cy="297865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46200" y="6433368"/>
            <a:ext cx="667067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4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régionale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825" rIns="0" bIns="0" rtlCol="0" vert="horz">
            <a:spAutoFit/>
          </a:bodyPr>
          <a:lstStyle/>
          <a:p>
            <a:pPr marL="1143000">
              <a:lnSpc>
                <a:spcPct val="100000"/>
              </a:lnSpc>
              <a:spcBef>
                <a:spcPts val="95"/>
              </a:spcBef>
            </a:pPr>
            <a:r>
              <a:rPr dirty="0" sz="2800" b="0">
                <a:latin typeface="Calibri"/>
                <a:cs typeface="Calibri"/>
              </a:rPr>
              <a:t>Trois</a:t>
            </a:r>
            <a:r>
              <a:rPr dirty="0" sz="2800" spc="-20" b="0">
                <a:latin typeface="Calibri"/>
                <a:cs typeface="Calibri"/>
              </a:rPr>
              <a:t> </a:t>
            </a:r>
            <a:r>
              <a:rPr dirty="0" sz="2800" spc="105" b="0">
                <a:latin typeface="Calibri"/>
                <a:cs typeface="Calibri"/>
              </a:rPr>
              <a:t>secteurs</a:t>
            </a:r>
            <a:r>
              <a:rPr dirty="0" sz="2800" spc="-25" b="0">
                <a:latin typeface="Calibri"/>
                <a:cs typeface="Calibri"/>
              </a:rPr>
              <a:t> </a:t>
            </a:r>
            <a:r>
              <a:rPr dirty="0" sz="2800" spc="105" b="0">
                <a:latin typeface="Calibri"/>
                <a:cs typeface="Calibri"/>
              </a:rPr>
              <a:t>spécifiques</a:t>
            </a:r>
            <a:r>
              <a:rPr dirty="0" sz="2800" spc="-25" b="0">
                <a:latin typeface="Calibri"/>
                <a:cs typeface="Calibri"/>
              </a:rPr>
              <a:t> </a:t>
            </a:r>
            <a:r>
              <a:rPr dirty="0" sz="2800" spc="145" b="0">
                <a:latin typeface="Calibri"/>
                <a:cs typeface="Calibri"/>
              </a:rPr>
              <a:t>à</a:t>
            </a:r>
            <a:r>
              <a:rPr dirty="0" sz="2800" spc="-25" b="0">
                <a:latin typeface="Calibri"/>
                <a:cs typeface="Calibri"/>
              </a:rPr>
              <a:t> </a:t>
            </a:r>
            <a:r>
              <a:rPr dirty="0" sz="2800" spc="114" b="0">
                <a:latin typeface="Calibri"/>
                <a:cs typeface="Calibri"/>
              </a:rPr>
              <a:t>la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région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4053" y="886841"/>
            <a:ext cx="8307070" cy="4458335"/>
            <a:chOff x="374053" y="886841"/>
            <a:chExt cx="8307070" cy="4458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053" y="886841"/>
              <a:ext cx="8306561" cy="44583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1441" y="3576573"/>
              <a:ext cx="7873365" cy="11430"/>
            </a:xfrm>
            <a:custGeom>
              <a:avLst/>
              <a:gdLst/>
              <a:ahLst/>
              <a:cxnLst/>
              <a:rect l="l" t="t" r="r" b="b"/>
              <a:pathLst>
                <a:path w="7873365" h="11429">
                  <a:moveTo>
                    <a:pt x="0" y="0"/>
                  </a:moveTo>
                  <a:lnTo>
                    <a:pt x="7873136" y="1092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73963" y="5385942"/>
            <a:ext cx="7299959" cy="872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5" b="1">
                <a:latin typeface="Calibri"/>
                <a:cs typeface="Calibri"/>
              </a:rPr>
              <a:t>Lecture</a:t>
            </a:r>
            <a:r>
              <a:rPr dirty="0" sz="900" spc="5" b="1">
                <a:latin typeface="Calibri"/>
                <a:cs typeface="Calibri"/>
              </a:rPr>
              <a:t> </a:t>
            </a:r>
            <a:r>
              <a:rPr dirty="0" sz="900" spc="20" b="1">
                <a:latin typeface="Calibri"/>
                <a:cs typeface="Calibri"/>
              </a:rPr>
              <a:t>:</a:t>
            </a:r>
            <a:r>
              <a:rPr dirty="0" sz="900" spc="30" b="1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la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valeur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du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secteur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70">
                <a:latin typeface="Calibri"/>
                <a:cs typeface="Calibri"/>
              </a:rPr>
              <a:t>CI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(Fabrication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de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produits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informatiques,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électroniques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et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optiques)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est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égale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à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100.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Cela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signifie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qu’en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région,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le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900" spc="20">
                <a:latin typeface="Calibri"/>
                <a:cs typeface="Calibri"/>
              </a:rPr>
              <a:t>poids des postes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salariés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dans l’ensemble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des secteurs est </a:t>
            </a:r>
            <a:r>
              <a:rPr dirty="0" sz="900" spc="10">
                <a:latin typeface="Calibri"/>
                <a:cs typeface="Calibri"/>
              </a:rPr>
              <a:t>identique </a:t>
            </a:r>
            <a:r>
              <a:rPr dirty="0" sz="900" spc="50">
                <a:latin typeface="Calibri"/>
                <a:cs typeface="Calibri"/>
              </a:rPr>
              <a:t>à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celui de la France.</a:t>
            </a:r>
            <a:r>
              <a:rPr dirty="0" sz="900" spc="55">
                <a:latin typeface="Calibri"/>
                <a:cs typeface="Calibri"/>
              </a:rPr>
              <a:t> Les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secteurs en </a:t>
            </a:r>
            <a:r>
              <a:rPr dirty="0" sz="900" spc="10">
                <a:latin typeface="Calibri"/>
                <a:cs typeface="Calibri"/>
              </a:rPr>
              <a:t>orange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sont</a:t>
            </a:r>
            <a:r>
              <a:rPr dirty="0" sz="900" spc="6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surreprésentés en </a:t>
            </a:r>
            <a:r>
              <a:rPr dirty="0" sz="900" spc="-10">
                <a:latin typeface="Calibri"/>
                <a:cs typeface="Calibri"/>
              </a:rPr>
              <a:t>Provence-</a:t>
            </a:r>
            <a:r>
              <a:rPr dirty="0" sz="900" spc="20">
                <a:latin typeface="Calibri"/>
                <a:cs typeface="Calibri"/>
              </a:rPr>
              <a:t>Alpes-Côte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d’Azur.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Consulter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les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fiches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sectorielles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pour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plus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de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détails.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900" spc="20" b="1">
                <a:latin typeface="Calibri"/>
                <a:cs typeface="Calibri"/>
              </a:rPr>
              <a:t>Note</a:t>
            </a:r>
            <a:r>
              <a:rPr dirty="0" sz="900" spc="10" b="1">
                <a:latin typeface="Calibri"/>
                <a:cs typeface="Calibri"/>
              </a:rPr>
              <a:t> </a:t>
            </a:r>
            <a:r>
              <a:rPr dirty="0" sz="900" spc="20" b="1">
                <a:latin typeface="Calibri"/>
                <a:cs typeface="Calibri"/>
              </a:rPr>
              <a:t>:</a:t>
            </a:r>
            <a:r>
              <a:rPr dirty="0" sz="900" spc="35" b="1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la</a:t>
            </a:r>
            <a:r>
              <a:rPr dirty="0" sz="900" spc="10">
                <a:latin typeface="Calibri"/>
                <a:cs typeface="Calibri"/>
              </a:rPr>
              <a:t> taille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du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cercle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est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proportionnelle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au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nombre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de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postes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salariés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fin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35" b="1" i="1">
                <a:latin typeface="Calibri"/>
                <a:cs typeface="Calibri"/>
              </a:rPr>
              <a:t> </a:t>
            </a:r>
            <a:r>
              <a:rPr dirty="0" sz="900" spc="20" b="1" i="1">
                <a:latin typeface="Calibri"/>
                <a:cs typeface="Calibri"/>
              </a:rPr>
              <a:t>:</a:t>
            </a:r>
            <a:r>
              <a:rPr dirty="0" sz="900" spc="65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Flores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spc="-20" i="1"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1252" y="3257803"/>
            <a:ext cx="391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5544" y="1397761"/>
            <a:ext cx="419734" cy="3618229"/>
            <a:chOff x="365544" y="1397761"/>
            <a:chExt cx="419734" cy="3618229"/>
          </a:xfrm>
        </p:grpSpPr>
        <p:sp>
          <p:nvSpPr>
            <p:cNvPr id="9" name="object 9"/>
            <p:cNvSpPr/>
            <p:nvPr/>
          </p:nvSpPr>
          <p:spPr>
            <a:xfrm>
              <a:off x="375069" y="1407286"/>
              <a:ext cx="400685" cy="2169795"/>
            </a:xfrm>
            <a:custGeom>
              <a:avLst/>
              <a:gdLst/>
              <a:ahLst/>
              <a:cxnLst/>
              <a:rect l="l" t="t" r="r" b="b"/>
              <a:pathLst>
                <a:path w="400684" h="2169795">
                  <a:moveTo>
                    <a:pt x="200063" y="0"/>
                  </a:moveTo>
                  <a:lnTo>
                    <a:pt x="0" y="200151"/>
                  </a:lnTo>
                  <a:lnTo>
                    <a:pt x="100037" y="200151"/>
                  </a:lnTo>
                  <a:lnTo>
                    <a:pt x="100037" y="2169287"/>
                  </a:lnTo>
                  <a:lnTo>
                    <a:pt x="300100" y="2169287"/>
                  </a:lnTo>
                  <a:lnTo>
                    <a:pt x="300100" y="200151"/>
                  </a:lnTo>
                  <a:lnTo>
                    <a:pt x="400126" y="200151"/>
                  </a:lnTo>
                  <a:lnTo>
                    <a:pt x="200063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5069" y="1407286"/>
              <a:ext cx="400685" cy="2169795"/>
            </a:xfrm>
            <a:custGeom>
              <a:avLst/>
              <a:gdLst/>
              <a:ahLst/>
              <a:cxnLst/>
              <a:rect l="l" t="t" r="r" b="b"/>
              <a:pathLst>
                <a:path w="400684" h="2169795">
                  <a:moveTo>
                    <a:pt x="0" y="200151"/>
                  </a:moveTo>
                  <a:lnTo>
                    <a:pt x="200063" y="0"/>
                  </a:lnTo>
                  <a:lnTo>
                    <a:pt x="400126" y="200151"/>
                  </a:lnTo>
                  <a:lnTo>
                    <a:pt x="300100" y="200151"/>
                  </a:lnTo>
                  <a:lnTo>
                    <a:pt x="300100" y="2169287"/>
                  </a:lnTo>
                  <a:lnTo>
                    <a:pt x="100037" y="2169287"/>
                  </a:lnTo>
                  <a:lnTo>
                    <a:pt x="100037" y="200151"/>
                  </a:lnTo>
                  <a:lnTo>
                    <a:pt x="0" y="200151"/>
                  </a:lnTo>
                  <a:close/>
                </a:path>
              </a:pathLst>
            </a:custGeom>
            <a:ln w="19049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75069" y="3587495"/>
              <a:ext cx="400685" cy="1418590"/>
            </a:xfrm>
            <a:custGeom>
              <a:avLst/>
              <a:gdLst/>
              <a:ahLst/>
              <a:cxnLst/>
              <a:rect l="l" t="t" r="r" b="b"/>
              <a:pathLst>
                <a:path w="400684" h="1418589">
                  <a:moveTo>
                    <a:pt x="300100" y="0"/>
                  </a:moveTo>
                  <a:lnTo>
                    <a:pt x="100025" y="0"/>
                  </a:lnTo>
                  <a:lnTo>
                    <a:pt x="100025" y="1218310"/>
                  </a:lnTo>
                  <a:lnTo>
                    <a:pt x="0" y="1218310"/>
                  </a:lnTo>
                  <a:lnTo>
                    <a:pt x="200063" y="1418462"/>
                  </a:lnTo>
                  <a:lnTo>
                    <a:pt x="400126" y="1218310"/>
                  </a:lnTo>
                  <a:lnTo>
                    <a:pt x="300100" y="1218310"/>
                  </a:lnTo>
                  <a:lnTo>
                    <a:pt x="300100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75069" y="3587495"/>
              <a:ext cx="400685" cy="1418590"/>
            </a:xfrm>
            <a:custGeom>
              <a:avLst/>
              <a:gdLst/>
              <a:ahLst/>
              <a:cxnLst/>
              <a:rect l="l" t="t" r="r" b="b"/>
              <a:pathLst>
                <a:path w="400684" h="1418589">
                  <a:moveTo>
                    <a:pt x="400126" y="1218310"/>
                  </a:moveTo>
                  <a:lnTo>
                    <a:pt x="200063" y="1418462"/>
                  </a:lnTo>
                  <a:lnTo>
                    <a:pt x="0" y="1218310"/>
                  </a:lnTo>
                  <a:lnTo>
                    <a:pt x="100025" y="1218310"/>
                  </a:lnTo>
                  <a:lnTo>
                    <a:pt x="100025" y="0"/>
                  </a:lnTo>
                  <a:lnTo>
                    <a:pt x="300100" y="0"/>
                  </a:lnTo>
                  <a:lnTo>
                    <a:pt x="300100" y="1218310"/>
                  </a:lnTo>
                  <a:lnTo>
                    <a:pt x="400126" y="121831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53192" y="1930151"/>
            <a:ext cx="211454" cy="1212215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Surreprésentation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6200" y="6433368"/>
            <a:ext cx="667067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4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régionale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12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455630" y="3584294"/>
            <a:ext cx="211454" cy="1373505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65">
                <a:solidFill>
                  <a:srgbClr val="FFFFFF"/>
                </a:solidFill>
                <a:latin typeface="Calibri"/>
                <a:cs typeface="Calibri"/>
              </a:rPr>
              <a:t>Sous-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représentation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860" rIns="0" bIns="0" rtlCol="0" vert="horz">
            <a:spAutoFit/>
          </a:bodyPr>
          <a:lstStyle/>
          <a:p>
            <a:pPr marL="1247140">
              <a:lnSpc>
                <a:spcPct val="100000"/>
              </a:lnSpc>
              <a:spcBef>
                <a:spcPts val="100"/>
              </a:spcBef>
            </a:pPr>
            <a:r>
              <a:rPr dirty="0" sz="4800" spc="310" b="0">
                <a:latin typeface="Calibri"/>
                <a:cs typeface="Calibri"/>
              </a:rPr>
              <a:t>Les</a:t>
            </a:r>
            <a:r>
              <a:rPr dirty="0" sz="4800" spc="-95" b="0">
                <a:latin typeface="Calibri"/>
                <a:cs typeface="Calibri"/>
              </a:rPr>
              <a:t> </a:t>
            </a:r>
            <a:r>
              <a:rPr dirty="0" sz="4800" spc="200" b="0">
                <a:latin typeface="Calibri"/>
                <a:cs typeface="Calibri"/>
              </a:rPr>
              <a:t>fiches</a:t>
            </a:r>
            <a:r>
              <a:rPr dirty="0" sz="4800" spc="-95" b="0">
                <a:latin typeface="Calibri"/>
                <a:cs typeface="Calibri"/>
              </a:rPr>
              <a:t> </a:t>
            </a:r>
            <a:r>
              <a:rPr dirty="0" sz="4800" spc="155" b="0">
                <a:latin typeface="Calibri"/>
                <a:cs typeface="Calibri"/>
              </a:rPr>
              <a:t>sectorielles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0" y="969670"/>
            <a:ext cx="6625081" cy="46803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92020" y="5717844"/>
            <a:ext cx="57600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55">
                <a:latin typeface="Calibri"/>
                <a:cs typeface="Calibri"/>
              </a:rPr>
              <a:t>La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fabrique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de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bougies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Frédéric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Fournier,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créée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en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1836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à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Marseille,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se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revendiquait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comme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étant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la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plus </a:t>
            </a:r>
            <a:r>
              <a:rPr dirty="0" sz="1000">
                <a:latin typeface="Calibri"/>
                <a:cs typeface="Calibri"/>
              </a:rPr>
              <a:t>grande</a:t>
            </a:r>
            <a:r>
              <a:rPr dirty="0" sz="1000" spc="2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du</a:t>
            </a:r>
            <a:r>
              <a:rPr dirty="0" sz="1000" spc="27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monde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avec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 spc="65">
                <a:latin typeface="Calibri"/>
                <a:cs typeface="Calibri"/>
              </a:rPr>
              <a:t>ses</a:t>
            </a:r>
            <a:r>
              <a:rPr dirty="0" sz="1000" spc="2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80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000</a:t>
            </a:r>
            <a:r>
              <a:rPr dirty="0" sz="1000" spc="27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paquets</a:t>
            </a:r>
            <a:r>
              <a:rPr dirty="0" sz="1000" spc="2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produits</a:t>
            </a:r>
            <a:r>
              <a:rPr dirty="0" sz="1000" spc="2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chaque</a:t>
            </a:r>
            <a:r>
              <a:rPr dirty="0" sz="1000" spc="26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jour.</a:t>
            </a:r>
            <a:r>
              <a:rPr dirty="0" sz="1000" spc="2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Aujourd’hui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cette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entreprise</a:t>
            </a:r>
            <a:r>
              <a:rPr dirty="0" sz="1000" spc="27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serait </a:t>
            </a:r>
            <a:r>
              <a:rPr dirty="0" sz="1000" spc="55">
                <a:latin typeface="Calibri"/>
                <a:cs typeface="Calibri"/>
              </a:rPr>
              <a:t>classée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dans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le</a:t>
            </a:r>
            <a:r>
              <a:rPr dirty="0" sz="1000" spc="7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secteur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CM</a:t>
            </a:r>
            <a:r>
              <a:rPr dirty="0" sz="1000" spc="7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: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Autres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industries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manufacturières</a:t>
            </a:r>
            <a:r>
              <a:rPr dirty="0" sz="1000" spc="7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;</a:t>
            </a:r>
            <a:r>
              <a:rPr dirty="0" sz="1000" spc="7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réparation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et</a:t>
            </a:r>
            <a:r>
              <a:rPr dirty="0" sz="1000" spc="7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installation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de</a:t>
            </a:r>
            <a:r>
              <a:rPr dirty="0" sz="1000" spc="7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machines</a:t>
            </a:r>
            <a:r>
              <a:rPr dirty="0" sz="1000" spc="5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et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d'équipements.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3528" y="6433368"/>
            <a:ext cx="6757670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sectorielle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47927" y="2730246"/>
            <a:ext cx="617791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509" b="0">
                <a:latin typeface="Calibri"/>
                <a:cs typeface="Calibri"/>
              </a:rPr>
              <a:t>CE</a:t>
            </a:r>
            <a:r>
              <a:rPr dirty="0" sz="4800" spc="-100" b="0">
                <a:latin typeface="Calibri"/>
                <a:cs typeface="Calibri"/>
              </a:rPr>
              <a:t> </a:t>
            </a:r>
            <a:r>
              <a:rPr dirty="0" sz="4800" spc="145" b="0">
                <a:latin typeface="Calibri"/>
                <a:cs typeface="Calibri"/>
              </a:rPr>
              <a:t>-</a:t>
            </a:r>
            <a:r>
              <a:rPr dirty="0" sz="4800" spc="-100" b="0">
                <a:latin typeface="Calibri"/>
                <a:cs typeface="Calibri"/>
              </a:rPr>
              <a:t> </a:t>
            </a:r>
            <a:r>
              <a:rPr dirty="0" sz="4800" spc="90" b="0">
                <a:latin typeface="Calibri"/>
                <a:cs typeface="Calibri"/>
              </a:rPr>
              <a:t>Industrie</a:t>
            </a:r>
            <a:r>
              <a:rPr dirty="0" sz="4800" spc="-110" b="0">
                <a:latin typeface="Calibri"/>
                <a:cs typeface="Calibri"/>
              </a:rPr>
              <a:t> </a:t>
            </a:r>
            <a:r>
              <a:rPr dirty="0" sz="4800" spc="160" b="0">
                <a:latin typeface="Calibri"/>
                <a:cs typeface="Calibri"/>
              </a:rPr>
              <a:t>chimique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7388" y="3820210"/>
            <a:ext cx="829171" cy="9819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3528" y="6433368"/>
            <a:ext cx="6757670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sectorielle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87" y="822326"/>
            <a:ext cx="845566" cy="74289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7564" y="2299842"/>
            <a:ext cx="1337945" cy="815975"/>
            <a:chOff x="207564" y="2299842"/>
            <a:chExt cx="1337945" cy="8159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564" y="2308250"/>
              <a:ext cx="637269" cy="8017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00" y="2299842"/>
              <a:ext cx="815975" cy="8158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08886" y="1267205"/>
            <a:ext cx="73526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400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établissements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actifs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et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employeurs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la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dernière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semaine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de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décembre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4330" y="2530855"/>
            <a:ext cx="739648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15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750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90" b="1">
                <a:latin typeface="Calibri"/>
                <a:cs typeface="Calibri"/>
              </a:rPr>
              <a:t>postes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salariés,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soit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11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170" b="1">
                <a:latin typeface="Calibri"/>
                <a:cs typeface="Calibri"/>
              </a:rPr>
              <a:t>%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de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75" b="1">
                <a:latin typeface="Calibri"/>
                <a:cs typeface="Calibri"/>
              </a:rPr>
              <a:t>l’ensemble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114" b="1">
                <a:latin typeface="Calibri"/>
                <a:cs typeface="Calibri"/>
              </a:rPr>
              <a:t>des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90" b="1">
                <a:latin typeface="Calibri"/>
                <a:cs typeface="Calibri"/>
              </a:rPr>
              <a:t>postes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90" b="1">
                <a:latin typeface="Calibri"/>
                <a:cs typeface="Calibri"/>
              </a:rPr>
              <a:t>salariés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de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l’industrie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70" b="1">
                <a:latin typeface="Calibri"/>
                <a:cs typeface="Calibri"/>
              </a:rPr>
              <a:t>en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région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8952" y="5410301"/>
            <a:ext cx="72510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90" b="1">
                <a:latin typeface="Calibri"/>
                <a:cs typeface="Calibri"/>
              </a:rPr>
              <a:t>Depuis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1989,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l’emploi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80" b="1">
                <a:latin typeface="Calibri"/>
                <a:cs typeface="Calibri"/>
              </a:rPr>
              <a:t>salarié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du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80" b="1">
                <a:latin typeface="Calibri"/>
                <a:cs typeface="Calibri"/>
              </a:rPr>
              <a:t>secteur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a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105" b="1">
                <a:latin typeface="Calibri"/>
                <a:cs typeface="Calibri"/>
              </a:rPr>
              <a:t>baissé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de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14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170" b="1">
                <a:latin typeface="Calibri"/>
                <a:cs typeface="Calibri"/>
              </a:rPr>
              <a:t>%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en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100" b="1">
                <a:latin typeface="Calibri"/>
                <a:cs typeface="Calibri"/>
              </a:rPr>
              <a:t>Paca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et </a:t>
            </a:r>
            <a:r>
              <a:rPr dirty="0" sz="1600" spc="70" b="1">
                <a:latin typeface="Calibri"/>
                <a:cs typeface="Calibri"/>
              </a:rPr>
              <a:t>de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35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170" b="1">
                <a:latin typeface="Calibri"/>
                <a:cs typeface="Calibri"/>
              </a:rPr>
              <a:t>%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35" b="1">
                <a:latin typeface="Calibri"/>
                <a:cs typeface="Calibri"/>
              </a:rPr>
              <a:t>en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65" b="1">
                <a:latin typeface="Calibri"/>
                <a:cs typeface="Calibri"/>
              </a:rPr>
              <a:t>France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154" rIns="0" bIns="0" rtlCol="0" vert="horz">
            <a:spAutoFit/>
          </a:bodyPr>
          <a:lstStyle/>
          <a:p>
            <a:pPr marL="2562225">
              <a:lnSpc>
                <a:spcPct val="100000"/>
              </a:lnSpc>
              <a:spcBef>
                <a:spcPts val="95"/>
              </a:spcBef>
            </a:pPr>
            <a:r>
              <a:rPr dirty="0" sz="2800" spc="180" b="0">
                <a:latin typeface="Calibri"/>
                <a:cs typeface="Calibri"/>
              </a:rPr>
              <a:t>Les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70" b="0">
                <a:latin typeface="Calibri"/>
                <a:cs typeface="Calibri"/>
              </a:rPr>
              <a:t>chiffres</a:t>
            </a:r>
            <a:r>
              <a:rPr dirty="0" sz="2800" spc="-60" b="0">
                <a:latin typeface="Calibri"/>
                <a:cs typeface="Calibri"/>
              </a:rPr>
              <a:t> </a:t>
            </a:r>
            <a:r>
              <a:rPr dirty="0" sz="2800" spc="150" b="0">
                <a:latin typeface="Calibri"/>
                <a:cs typeface="Calibri"/>
              </a:rPr>
              <a:t>clés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8952" y="3997528"/>
            <a:ext cx="7063105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60" b="1">
                <a:latin typeface="Calibri"/>
                <a:cs typeface="Calibri"/>
              </a:rPr>
              <a:t>Une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95" b="1">
                <a:latin typeface="Calibri"/>
                <a:cs typeface="Calibri"/>
              </a:rPr>
              <a:t>plus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grande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part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de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80" b="1">
                <a:latin typeface="Calibri"/>
                <a:cs typeface="Calibri"/>
              </a:rPr>
              <a:t>professions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intermédiaires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que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95" b="1">
                <a:latin typeface="Calibri"/>
                <a:cs typeface="Calibri"/>
              </a:rPr>
              <a:t>dans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75" b="1">
                <a:latin typeface="Calibri"/>
                <a:cs typeface="Calibri"/>
              </a:rPr>
              <a:t>l'ensemble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90" b="1">
                <a:latin typeface="Calibri"/>
                <a:cs typeface="Calibri"/>
              </a:rPr>
              <a:t>des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90" b="1">
                <a:latin typeface="Calibri"/>
                <a:cs typeface="Calibri"/>
              </a:rPr>
              <a:t>salariés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de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l'industrie,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105" b="1">
                <a:latin typeface="Calibri"/>
                <a:cs typeface="Calibri"/>
              </a:rPr>
              <a:t>mais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une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95" b="1">
                <a:latin typeface="Calibri"/>
                <a:cs typeface="Calibri"/>
              </a:rPr>
              <a:t>plus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faible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10" b="1">
                <a:latin typeface="Calibri"/>
                <a:cs typeface="Calibri"/>
              </a:rPr>
              <a:t>proportion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d'employés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930" y="3721143"/>
            <a:ext cx="1143460" cy="110686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851" y="5359499"/>
            <a:ext cx="526707" cy="49922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94313" y="194487"/>
            <a:ext cx="829171" cy="98191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03528" y="6433368"/>
            <a:ext cx="6757670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sectorielle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313" y="194487"/>
            <a:ext cx="829171" cy="981913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9844" y="1918425"/>
          <a:ext cx="5483225" cy="2367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2325"/>
                <a:gridCol w="1019810"/>
                <a:gridCol w="1019810"/>
              </a:tblGrid>
              <a:tr h="135255">
                <a:tc>
                  <a:txBody>
                    <a:bodyPr/>
                    <a:lstStyle/>
                    <a:p>
                      <a:pPr marL="15240">
                        <a:lnSpc>
                          <a:spcPts val="944"/>
                        </a:lnSpc>
                        <a:spcBef>
                          <a:spcPts val="20"/>
                        </a:spcBef>
                      </a:pPr>
                      <a:r>
                        <a:rPr dirty="0" sz="850" b="1">
                          <a:latin typeface="Calibri"/>
                          <a:cs typeface="Calibri"/>
                        </a:rPr>
                        <a:t>Nombre</a:t>
                      </a:r>
                      <a:r>
                        <a:rPr dirty="0" sz="8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b="1">
                          <a:latin typeface="Calibri"/>
                          <a:cs typeface="Calibri"/>
                        </a:rPr>
                        <a:t>d'établissements</a:t>
                      </a:r>
                      <a:r>
                        <a:rPr dirty="0" sz="8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8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b="1">
                          <a:latin typeface="Calibri"/>
                          <a:cs typeface="Calibri"/>
                        </a:rPr>
                        <a:t>postes</a:t>
                      </a:r>
                      <a:r>
                        <a:rPr dirty="0" sz="8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10" b="1">
                          <a:latin typeface="Calibri"/>
                          <a:cs typeface="Calibri"/>
                        </a:rPr>
                        <a:t>salariés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00" spc="-10" b="1">
                          <a:latin typeface="Verdana"/>
                          <a:cs typeface="Verdana"/>
                        </a:rPr>
                        <a:t>Établissements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A983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00" b="1">
                          <a:latin typeface="Verdana"/>
                          <a:cs typeface="Verdana"/>
                        </a:rPr>
                        <a:t>Postes</a:t>
                      </a:r>
                      <a:r>
                        <a:rPr dirty="0" sz="700" spc="4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spc="-10" b="1">
                          <a:latin typeface="Verdana"/>
                          <a:cs typeface="Verdana"/>
                        </a:rPr>
                        <a:t>salariés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A983"/>
                    </a:solidFill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b="1">
                          <a:latin typeface="Verdana"/>
                          <a:cs typeface="Verdana"/>
                        </a:rPr>
                        <a:t>Industrie</a:t>
                      </a:r>
                      <a:r>
                        <a:rPr dirty="0" sz="700" spc="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spc="-10" b="1">
                          <a:latin typeface="Verdana"/>
                          <a:cs typeface="Verdana"/>
                        </a:rPr>
                        <a:t>chimique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spc="-25" b="1">
                          <a:latin typeface="Verdana"/>
                          <a:cs typeface="Verdana"/>
                        </a:rPr>
                        <a:t>397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b="1">
                          <a:latin typeface="Verdana"/>
                          <a:cs typeface="Verdana"/>
                        </a:rPr>
                        <a:t>15 </a:t>
                      </a:r>
                      <a:r>
                        <a:rPr dirty="0" sz="700" spc="-25" b="1">
                          <a:latin typeface="Verdana"/>
                          <a:cs typeface="Verdana"/>
                        </a:rPr>
                        <a:t>747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0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organiques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24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39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>
                          <a:latin typeface="Verdana"/>
                          <a:cs typeface="Verdana"/>
                        </a:rPr>
                        <a:t>4</a:t>
                      </a:r>
                      <a:r>
                        <a:rPr dirty="0" sz="7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spc="-25">
                          <a:latin typeface="Verdana"/>
                          <a:cs typeface="Verdana"/>
                        </a:rPr>
                        <a:t>524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0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d'huiles</a:t>
                      </a:r>
                      <a:r>
                        <a:rPr dirty="0" sz="7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essentielles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77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3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>
                          <a:latin typeface="Verdana"/>
                          <a:cs typeface="Verdana"/>
                        </a:rPr>
                        <a:t>3</a:t>
                      </a:r>
                      <a:r>
                        <a:rPr dirty="0" sz="7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spc="-25">
                          <a:latin typeface="Verdana"/>
                          <a:cs typeface="Verdana"/>
                        </a:rPr>
                        <a:t>510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0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 parfums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7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toilette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152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39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>
                          <a:latin typeface="Verdana"/>
                          <a:cs typeface="Verdana"/>
                        </a:rPr>
                        <a:t>3</a:t>
                      </a:r>
                      <a:r>
                        <a:rPr dirty="0" sz="7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spc="-25">
                          <a:latin typeface="Verdana"/>
                          <a:cs typeface="Verdana"/>
                        </a:rPr>
                        <a:t>143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0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inorganiques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n.c.a.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10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39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>
                          <a:latin typeface="Verdana"/>
                          <a:cs typeface="Verdana"/>
                        </a:rPr>
                        <a:t>1</a:t>
                      </a:r>
                      <a:r>
                        <a:rPr dirty="0" sz="7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spc="-25">
                          <a:latin typeface="Verdana"/>
                          <a:cs typeface="Verdana"/>
                        </a:rPr>
                        <a:t>108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0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n.c.a.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19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747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0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matières</a:t>
                      </a:r>
                      <a:r>
                        <a:rPr dirty="0" sz="7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plastiques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14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736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5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savons,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détergents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7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d'entretien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43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645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0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peintures,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vernis,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encres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mastics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22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384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0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explosifs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spc="-50">
                          <a:latin typeface="Verdana"/>
                          <a:cs typeface="Verdana"/>
                        </a:rPr>
                        <a:t>8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322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5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gaz</a:t>
                      </a:r>
                      <a:r>
                        <a:rPr dirty="0" sz="7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industriels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12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274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0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pesticides</a:t>
                      </a:r>
                      <a:r>
                        <a:rPr dirty="0" sz="7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agrochimiques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50">
                          <a:latin typeface="Verdana"/>
                          <a:cs typeface="Verdana"/>
                        </a:rPr>
                        <a:t>5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206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0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azotés</a:t>
                      </a:r>
                      <a:r>
                        <a:rPr dirty="0" sz="7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7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d'engrais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spc="-50">
                          <a:latin typeface="Verdana"/>
                          <a:cs typeface="Verdana"/>
                        </a:rPr>
                        <a:t>8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107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5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caoutchouc</a:t>
                      </a:r>
                      <a:r>
                        <a:rPr dirty="0" sz="7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synthétique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50">
                          <a:latin typeface="Verdana"/>
                          <a:cs typeface="Verdana"/>
                        </a:rPr>
                        <a:t>1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22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15240">
                        <a:lnSpc>
                          <a:spcPts val="880"/>
                        </a:lnSpc>
                        <a:spcBef>
                          <a:spcPts val="5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colles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50">
                          <a:latin typeface="Verdana"/>
                          <a:cs typeface="Verdana"/>
                        </a:rPr>
                        <a:t>1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5">
                          <a:latin typeface="Verdana"/>
                          <a:cs typeface="Verdana"/>
                        </a:rPr>
                        <a:t>17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>
                  <a:txBody>
                    <a:bodyPr/>
                    <a:lstStyle/>
                    <a:p>
                      <a:pPr marL="15240">
                        <a:lnSpc>
                          <a:spcPts val="880"/>
                        </a:lnSpc>
                        <a:spcBef>
                          <a:spcPts val="85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colorants</a:t>
                      </a:r>
                      <a:r>
                        <a:rPr dirty="0" sz="7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7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pigments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spc="-50">
                          <a:latin typeface="Verdana"/>
                          <a:cs typeface="Verdana"/>
                        </a:rPr>
                        <a:t>1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700" spc="-50">
                          <a:latin typeface="Verdana"/>
                          <a:cs typeface="Verdana"/>
                        </a:rPr>
                        <a:t>2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25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10" b="1">
                          <a:latin typeface="Verdana"/>
                          <a:cs typeface="Verdana"/>
                        </a:rPr>
                        <a:t>Ensemble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spc="-25" b="1">
                          <a:latin typeface="Verdana"/>
                          <a:cs typeface="Verdana"/>
                        </a:rPr>
                        <a:t>397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00" b="1">
                          <a:latin typeface="Verdana"/>
                          <a:cs typeface="Verdana"/>
                        </a:rPr>
                        <a:t>15 </a:t>
                      </a:r>
                      <a:r>
                        <a:rPr dirty="0" sz="700" spc="-25" b="1">
                          <a:latin typeface="Verdana"/>
                          <a:cs typeface="Verdana"/>
                        </a:rPr>
                        <a:t>747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5188" y="5207089"/>
            <a:ext cx="1113155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b="1" i="1">
                <a:latin typeface="Calibri"/>
                <a:cs typeface="Calibri"/>
              </a:rPr>
              <a:t>Source</a:t>
            </a:r>
            <a:r>
              <a:rPr dirty="0" sz="750" spc="35" b="1" i="1">
                <a:latin typeface="Calibri"/>
                <a:cs typeface="Calibri"/>
              </a:rPr>
              <a:t> </a:t>
            </a:r>
            <a:r>
              <a:rPr dirty="0" sz="750" b="1" i="1">
                <a:latin typeface="Calibri"/>
                <a:cs typeface="Calibri"/>
              </a:rPr>
              <a:t>:</a:t>
            </a:r>
            <a:r>
              <a:rPr dirty="0" sz="750" spc="260" b="1" i="1">
                <a:latin typeface="Calibri"/>
                <a:cs typeface="Calibri"/>
              </a:rPr>
              <a:t> </a:t>
            </a:r>
            <a:r>
              <a:rPr dirty="0" sz="750" i="1">
                <a:latin typeface="Calibri"/>
                <a:cs typeface="Calibri"/>
              </a:rPr>
              <a:t>Insee,</a:t>
            </a:r>
            <a:r>
              <a:rPr dirty="0" sz="750" spc="10" i="1">
                <a:latin typeface="Calibri"/>
                <a:cs typeface="Calibri"/>
              </a:rPr>
              <a:t> </a:t>
            </a:r>
            <a:r>
              <a:rPr dirty="0" sz="750" i="1">
                <a:latin typeface="Calibri"/>
                <a:cs typeface="Calibri"/>
              </a:rPr>
              <a:t>Flores</a:t>
            </a:r>
            <a:r>
              <a:rPr dirty="0" sz="750" spc="50" i="1">
                <a:latin typeface="Calibri"/>
                <a:cs typeface="Calibri"/>
              </a:rPr>
              <a:t> </a:t>
            </a:r>
            <a:r>
              <a:rPr dirty="0" sz="750" spc="-20" i="1">
                <a:latin typeface="Calibri"/>
                <a:cs typeface="Calibri"/>
              </a:rPr>
              <a:t>2023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102" y="1379117"/>
            <a:ext cx="5235575" cy="4051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43355" marR="5080" indent="-1431290">
              <a:lnSpc>
                <a:spcPct val="113100"/>
              </a:lnSpc>
              <a:spcBef>
                <a:spcPts val="90"/>
              </a:spcBef>
            </a:pP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Fin</a:t>
            </a:r>
            <a:r>
              <a:rPr dirty="0" sz="1100" spc="3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2023,</a:t>
            </a:r>
            <a:r>
              <a:rPr dirty="0" sz="1100" spc="4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le</a:t>
            </a:r>
            <a:r>
              <a:rPr dirty="0" sz="1100" spc="3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secteur</a:t>
            </a:r>
            <a:r>
              <a:rPr dirty="0" sz="1100" spc="3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de</a:t>
            </a:r>
            <a:r>
              <a:rPr dirty="0" sz="1100" spc="3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l'Industrie</a:t>
            </a:r>
            <a:r>
              <a:rPr dirty="0" sz="1100" spc="4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chimique</a:t>
            </a:r>
            <a:r>
              <a:rPr dirty="0" sz="1100" spc="3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compte</a:t>
            </a:r>
            <a:r>
              <a:rPr dirty="0" sz="1100" spc="4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400</a:t>
            </a:r>
            <a:r>
              <a:rPr dirty="0" sz="1100" spc="4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établissements</a:t>
            </a:r>
            <a:r>
              <a:rPr dirty="0" sz="1100" spc="5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et</a:t>
            </a:r>
            <a:r>
              <a:rPr dirty="0" sz="1100" spc="4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15</a:t>
            </a:r>
            <a:r>
              <a:rPr dirty="0" sz="1100" spc="4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750</a:t>
            </a:r>
            <a:r>
              <a:rPr dirty="0" sz="1100" spc="4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4D92D9"/>
                </a:solidFill>
                <a:latin typeface="Calibri"/>
                <a:cs typeface="Calibri"/>
              </a:rPr>
              <a:t>postes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salariés,</a:t>
            </a:r>
            <a:r>
              <a:rPr dirty="0" sz="1100" spc="10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en</a:t>
            </a:r>
            <a:r>
              <a:rPr dirty="0" sz="1100" spc="10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Provence-Alpes-Côte</a:t>
            </a:r>
            <a:r>
              <a:rPr dirty="0" sz="1100" spc="10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4D92D9"/>
                </a:solidFill>
                <a:latin typeface="Calibri"/>
                <a:cs typeface="Calibri"/>
              </a:rPr>
              <a:t>d'Azur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2378" y="1379116"/>
            <a:ext cx="3016885" cy="4051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68935" marR="5080" indent="-356870">
              <a:lnSpc>
                <a:spcPct val="113100"/>
              </a:lnSpc>
              <a:spcBef>
                <a:spcPts val="90"/>
              </a:spcBef>
            </a:pP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Près</a:t>
            </a:r>
            <a:r>
              <a:rPr dirty="0" sz="1100" spc="5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de</a:t>
            </a:r>
            <a:r>
              <a:rPr dirty="0" sz="1100" spc="3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la</a:t>
            </a:r>
            <a:r>
              <a:rPr dirty="0" sz="1100" spc="5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moitié</a:t>
            </a:r>
            <a:r>
              <a:rPr dirty="0" sz="1100" spc="4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des</a:t>
            </a:r>
            <a:r>
              <a:rPr dirty="0" sz="1100" spc="5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postes</a:t>
            </a:r>
            <a:r>
              <a:rPr dirty="0" sz="1100" spc="5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salariés</a:t>
            </a:r>
            <a:r>
              <a:rPr dirty="0" sz="1100" spc="5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sont</a:t>
            </a:r>
            <a:r>
              <a:rPr dirty="0" sz="1100" spc="4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dans</a:t>
            </a:r>
            <a:r>
              <a:rPr dirty="0" sz="1100" spc="5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spc="-25" b="1">
                <a:solidFill>
                  <a:srgbClr val="4D92D9"/>
                </a:solidFill>
                <a:latin typeface="Calibri"/>
                <a:cs typeface="Calibri"/>
              </a:rPr>
              <a:t>des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établissements</a:t>
            </a:r>
            <a:r>
              <a:rPr dirty="0" sz="1100" spc="7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de</a:t>
            </a:r>
            <a:r>
              <a:rPr dirty="0" sz="1100" spc="5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250</a:t>
            </a:r>
            <a:r>
              <a:rPr dirty="0" sz="1100" spc="5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salariés</a:t>
            </a:r>
            <a:r>
              <a:rPr dirty="0" sz="1100" spc="7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ou</a:t>
            </a:r>
            <a:r>
              <a:rPr dirty="0" sz="1100" spc="5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4D92D9"/>
                </a:solidFill>
                <a:latin typeface="Calibri"/>
                <a:cs typeface="Calibri"/>
              </a:rPr>
              <a:t>plus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0578" y="3831482"/>
            <a:ext cx="3265804" cy="7124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13199"/>
              </a:lnSpc>
              <a:spcBef>
                <a:spcPts val="90"/>
              </a:spcBef>
            </a:pP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La</a:t>
            </a:r>
            <a:r>
              <a:rPr dirty="0" sz="1100" spc="5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part</a:t>
            </a:r>
            <a:r>
              <a:rPr dirty="0" sz="1100" spc="4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des</a:t>
            </a:r>
            <a:r>
              <a:rPr dirty="0" sz="1100" spc="6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postes</a:t>
            </a:r>
            <a:r>
              <a:rPr dirty="0" sz="1100" spc="6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salariés</a:t>
            </a:r>
            <a:r>
              <a:rPr dirty="0" sz="1100" spc="6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du</a:t>
            </a:r>
            <a:r>
              <a:rPr dirty="0" sz="1100" spc="4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secteur</a:t>
            </a:r>
            <a:r>
              <a:rPr dirty="0" sz="1100" spc="3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dans</a:t>
            </a:r>
            <a:r>
              <a:rPr dirty="0" sz="1100" spc="6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4D92D9"/>
                </a:solidFill>
                <a:latin typeface="Calibri"/>
                <a:cs typeface="Calibri"/>
              </a:rPr>
              <a:t>l’emploi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régional</a:t>
            </a:r>
            <a:r>
              <a:rPr dirty="0" sz="1100" spc="4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est</a:t>
            </a:r>
            <a:r>
              <a:rPr dirty="0" sz="1100" spc="3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supérieure</a:t>
            </a:r>
            <a:r>
              <a:rPr dirty="0" sz="1100" spc="3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de</a:t>
            </a:r>
            <a:r>
              <a:rPr dirty="0" sz="1100" spc="3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44</a:t>
            </a:r>
            <a:r>
              <a:rPr dirty="0" sz="1100" spc="3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%</a:t>
            </a:r>
            <a:r>
              <a:rPr dirty="0" sz="1100" spc="2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à</a:t>
            </a:r>
            <a:r>
              <a:rPr dirty="0" sz="1100" spc="4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sa</a:t>
            </a:r>
            <a:r>
              <a:rPr dirty="0" sz="1100" spc="4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part</a:t>
            </a:r>
            <a:r>
              <a:rPr dirty="0" sz="1100" spc="35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4D92D9"/>
                </a:solidFill>
                <a:latin typeface="Calibri"/>
                <a:cs typeface="Calibri"/>
              </a:rPr>
              <a:t>dans</a:t>
            </a:r>
            <a:r>
              <a:rPr dirty="0" sz="1100" spc="50" b="1">
                <a:solidFill>
                  <a:srgbClr val="4D92D9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4D92D9"/>
                </a:solidFill>
                <a:latin typeface="Calibri"/>
                <a:cs typeface="Calibri"/>
              </a:rPr>
              <a:t>l’emploi national</a:t>
            </a:r>
            <a:endParaRPr sz="1100">
              <a:latin typeface="Calibri"/>
              <a:cs typeface="Calibri"/>
            </a:endParaRPr>
          </a:p>
          <a:p>
            <a:pPr algn="ctr" marL="148590">
              <a:lnSpc>
                <a:spcPts val="935"/>
              </a:lnSpc>
            </a:pPr>
            <a:r>
              <a:rPr dirty="0" sz="850" b="1">
                <a:latin typeface="Calibri"/>
                <a:cs typeface="Calibri"/>
              </a:rPr>
              <a:t>Indice</a:t>
            </a:r>
            <a:r>
              <a:rPr dirty="0" sz="850" spc="25" b="1">
                <a:latin typeface="Calibri"/>
                <a:cs typeface="Calibri"/>
              </a:rPr>
              <a:t> </a:t>
            </a:r>
            <a:r>
              <a:rPr dirty="0" sz="850" b="1">
                <a:latin typeface="Calibri"/>
                <a:cs typeface="Calibri"/>
              </a:rPr>
              <a:t>de</a:t>
            </a:r>
            <a:r>
              <a:rPr dirty="0" sz="850" spc="-10" b="1">
                <a:latin typeface="Calibri"/>
                <a:cs typeface="Calibri"/>
              </a:rPr>
              <a:t> spécificité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94500" y="2311318"/>
            <a:ext cx="2836545" cy="850900"/>
            <a:chOff x="6094500" y="2311318"/>
            <a:chExt cx="2836545" cy="850900"/>
          </a:xfrm>
        </p:grpSpPr>
        <p:sp>
          <p:nvSpPr>
            <p:cNvPr id="9" name="object 9"/>
            <p:cNvSpPr/>
            <p:nvPr/>
          </p:nvSpPr>
          <p:spPr>
            <a:xfrm>
              <a:off x="6094500" y="2991403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 h="0">
                  <a:moveTo>
                    <a:pt x="0" y="0"/>
                  </a:moveTo>
                  <a:lnTo>
                    <a:pt x="175932" y="0"/>
                  </a:lnTo>
                </a:path>
              </a:pathLst>
            </a:custGeom>
            <a:ln w="676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428322" y="2991403"/>
              <a:ext cx="2499360" cy="0"/>
            </a:xfrm>
            <a:custGeom>
              <a:avLst/>
              <a:gdLst/>
              <a:ahLst/>
              <a:cxnLst/>
              <a:rect l="l" t="t" r="r" b="b"/>
              <a:pathLst>
                <a:path w="2499359" h="0">
                  <a:moveTo>
                    <a:pt x="0" y="0"/>
                  </a:moveTo>
                  <a:lnTo>
                    <a:pt x="550354" y="0"/>
                  </a:lnTo>
                </a:path>
                <a:path w="2499359" h="0">
                  <a:moveTo>
                    <a:pt x="708243" y="0"/>
                  </a:moveTo>
                  <a:lnTo>
                    <a:pt x="1461597" y="0"/>
                  </a:lnTo>
                </a:path>
                <a:path w="2499359" h="0">
                  <a:moveTo>
                    <a:pt x="1619486" y="0"/>
                  </a:moveTo>
                  <a:lnTo>
                    <a:pt x="2169840" y="0"/>
                  </a:lnTo>
                </a:path>
                <a:path w="2499359" h="0">
                  <a:moveTo>
                    <a:pt x="2327729" y="0"/>
                  </a:moveTo>
                  <a:lnTo>
                    <a:pt x="2499151" y="0"/>
                  </a:lnTo>
                </a:path>
              </a:pathLst>
            </a:custGeom>
            <a:ln w="676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094500" y="2819972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29" h="0">
                  <a:moveTo>
                    <a:pt x="0" y="0"/>
                  </a:moveTo>
                  <a:lnTo>
                    <a:pt x="175932" y="0"/>
                  </a:lnTo>
                </a:path>
              </a:pathLst>
            </a:custGeom>
            <a:ln w="676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428322" y="2819972"/>
              <a:ext cx="2499360" cy="0"/>
            </a:xfrm>
            <a:custGeom>
              <a:avLst/>
              <a:gdLst/>
              <a:ahLst/>
              <a:cxnLst/>
              <a:rect l="l" t="t" r="r" b="b"/>
              <a:pathLst>
                <a:path w="2499359" h="0">
                  <a:moveTo>
                    <a:pt x="0" y="0"/>
                  </a:moveTo>
                  <a:lnTo>
                    <a:pt x="2169840" y="0"/>
                  </a:lnTo>
                </a:path>
                <a:path w="2499359" h="0">
                  <a:moveTo>
                    <a:pt x="2327729" y="0"/>
                  </a:moveTo>
                  <a:lnTo>
                    <a:pt x="2499151" y="0"/>
                  </a:lnTo>
                </a:path>
              </a:pathLst>
            </a:custGeom>
            <a:ln w="676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94500" y="2314702"/>
              <a:ext cx="2833370" cy="338455"/>
            </a:xfrm>
            <a:custGeom>
              <a:avLst/>
              <a:gdLst/>
              <a:ahLst/>
              <a:cxnLst/>
              <a:rect l="l" t="t" r="r" b="b"/>
              <a:pathLst>
                <a:path w="2833370" h="338455">
                  <a:moveTo>
                    <a:pt x="0" y="338350"/>
                  </a:moveTo>
                  <a:lnTo>
                    <a:pt x="2832972" y="338350"/>
                  </a:lnTo>
                </a:path>
                <a:path w="2833370" h="338455">
                  <a:moveTo>
                    <a:pt x="0" y="171430"/>
                  </a:moveTo>
                  <a:lnTo>
                    <a:pt x="2832972" y="171431"/>
                  </a:lnTo>
                </a:path>
                <a:path w="2833370" h="338455">
                  <a:moveTo>
                    <a:pt x="0" y="0"/>
                  </a:moveTo>
                  <a:lnTo>
                    <a:pt x="2832972" y="0"/>
                  </a:lnTo>
                </a:path>
              </a:pathLst>
            </a:custGeom>
            <a:ln w="676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96756" y="2316957"/>
              <a:ext cx="2833370" cy="839469"/>
            </a:xfrm>
            <a:custGeom>
              <a:avLst/>
              <a:gdLst/>
              <a:ahLst/>
              <a:cxnLst/>
              <a:rect l="l" t="t" r="r" b="b"/>
              <a:pathLst>
                <a:path w="2833370" h="839469">
                  <a:moveTo>
                    <a:pt x="0" y="839109"/>
                  </a:moveTo>
                  <a:lnTo>
                    <a:pt x="2832972" y="839109"/>
                  </a:lnTo>
                  <a:lnTo>
                    <a:pt x="2832972" y="0"/>
                  </a:lnTo>
                  <a:lnTo>
                    <a:pt x="0" y="0"/>
                  </a:lnTo>
                  <a:lnTo>
                    <a:pt x="0" y="839109"/>
                  </a:lnTo>
                  <a:close/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270422" y="2693657"/>
              <a:ext cx="2282825" cy="464820"/>
            </a:xfrm>
            <a:custGeom>
              <a:avLst/>
              <a:gdLst/>
              <a:ahLst/>
              <a:cxnLst/>
              <a:rect l="l" t="t" r="r" b="b"/>
              <a:pathLst>
                <a:path w="2282825" h="464819">
                  <a:moveTo>
                    <a:pt x="157899" y="0"/>
                  </a:moveTo>
                  <a:lnTo>
                    <a:pt x="0" y="0"/>
                  </a:lnTo>
                  <a:lnTo>
                    <a:pt x="0" y="464667"/>
                  </a:lnTo>
                  <a:lnTo>
                    <a:pt x="157899" y="464667"/>
                  </a:lnTo>
                  <a:lnTo>
                    <a:pt x="157899" y="0"/>
                  </a:lnTo>
                  <a:close/>
                </a:path>
                <a:path w="2282825" h="464819">
                  <a:moveTo>
                    <a:pt x="866140" y="225564"/>
                  </a:moveTo>
                  <a:lnTo>
                    <a:pt x="708253" y="225564"/>
                  </a:lnTo>
                  <a:lnTo>
                    <a:pt x="708253" y="464667"/>
                  </a:lnTo>
                  <a:lnTo>
                    <a:pt x="866140" y="464667"/>
                  </a:lnTo>
                  <a:lnTo>
                    <a:pt x="866140" y="225564"/>
                  </a:lnTo>
                  <a:close/>
                </a:path>
                <a:path w="2282825" h="464819">
                  <a:moveTo>
                    <a:pt x="1574380" y="351891"/>
                  </a:moveTo>
                  <a:lnTo>
                    <a:pt x="1416494" y="351891"/>
                  </a:lnTo>
                  <a:lnTo>
                    <a:pt x="1416494" y="464667"/>
                  </a:lnTo>
                  <a:lnTo>
                    <a:pt x="1574380" y="464667"/>
                  </a:lnTo>
                  <a:lnTo>
                    <a:pt x="1574380" y="351891"/>
                  </a:lnTo>
                  <a:close/>
                </a:path>
                <a:path w="2282825" h="464819">
                  <a:moveTo>
                    <a:pt x="2282621" y="437603"/>
                  </a:moveTo>
                  <a:lnTo>
                    <a:pt x="2124735" y="437603"/>
                  </a:lnTo>
                  <a:lnTo>
                    <a:pt x="2124735" y="464667"/>
                  </a:lnTo>
                  <a:lnTo>
                    <a:pt x="2282621" y="464667"/>
                  </a:lnTo>
                  <a:lnTo>
                    <a:pt x="2282621" y="437603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73431" y="2779382"/>
              <a:ext cx="2282825" cy="379095"/>
            </a:xfrm>
            <a:custGeom>
              <a:avLst/>
              <a:gdLst/>
              <a:ahLst/>
              <a:cxnLst/>
              <a:rect l="l" t="t" r="r" b="b"/>
              <a:pathLst>
                <a:path w="2282825" h="379094">
                  <a:moveTo>
                    <a:pt x="157886" y="347370"/>
                  </a:moveTo>
                  <a:lnTo>
                    <a:pt x="0" y="347370"/>
                  </a:lnTo>
                  <a:lnTo>
                    <a:pt x="0" y="378942"/>
                  </a:lnTo>
                  <a:lnTo>
                    <a:pt x="157886" y="378942"/>
                  </a:lnTo>
                  <a:lnTo>
                    <a:pt x="157886" y="347370"/>
                  </a:lnTo>
                  <a:close/>
                </a:path>
                <a:path w="2282825" h="379094">
                  <a:moveTo>
                    <a:pt x="866127" y="239090"/>
                  </a:moveTo>
                  <a:lnTo>
                    <a:pt x="708240" y="239090"/>
                  </a:lnTo>
                  <a:lnTo>
                    <a:pt x="708240" y="378942"/>
                  </a:lnTo>
                  <a:lnTo>
                    <a:pt x="866127" y="378942"/>
                  </a:lnTo>
                  <a:lnTo>
                    <a:pt x="866127" y="239090"/>
                  </a:lnTo>
                  <a:close/>
                </a:path>
                <a:path w="2282825" h="379094">
                  <a:moveTo>
                    <a:pt x="1574368" y="90220"/>
                  </a:moveTo>
                  <a:lnTo>
                    <a:pt x="1416481" y="90220"/>
                  </a:lnTo>
                  <a:lnTo>
                    <a:pt x="1416481" y="378942"/>
                  </a:lnTo>
                  <a:lnTo>
                    <a:pt x="1574368" y="378942"/>
                  </a:lnTo>
                  <a:lnTo>
                    <a:pt x="1574368" y="90220"/>
                  </a:lnTo>
                  <a:close/>
                </a:path>
                <a:path w="2282825" h="379094">
                  <a:moveTo>
                    <a:pt x="2282609" y="0"/>
                  </a:moveTo>
                  <a:lnTo>
                    <a:pt x="2124722" y="0"/>
                  </a:lnTo>
                  <a:lnTo>
                    <a:pt x="2124722" y="378942"/>
                  </a:lnTo>
                  <a:lnTo>
                    <a:pt x="2282609" y="378942"/>
                  </a:lnTo>
                  <a:lnTo>
                    <a:pt x="2282609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94500" y="3158323"/>
              <a:ext cx="2833370" cy="0"/>
            </a:xfrm>
            <a:custGeom>
              <a:avLst/>
              <a:gdLst/>
              <a:ahLst/>
              <a:cxnLst/>
              <a:rect l="l" t="t" r="r" b="b"/>
              <a:pathLst>
                <a:path w="2833370" h="0">
                  <a:moveTo>
                    <a:pt x="0" y="0"/>
                  </a:moveTo>
                  <a:lnTo>
                    <a:pt x="2832972" y="0"/>
                  </a:lnTo>
                </a:path>
              </a:pathLst>
            </a:custGeom>
            <a:ln w="676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261863" y="2526892"/>
            <a:ext cx="18986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700">
                <a:solidFill>
                  <a:srgbClr val="404040"/>
                </a:solidFill>
                <a:latin typeface="Calibri"/>
                <a:cs typeface="Calibri"/>
              </a:rPr>
              <a:t>55</a:t>
            </a:r>
            <a:r>
              <a:rPr dirty="0" sz="7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57676" y="2754489"/>
            <a:ext cx="20256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>
                <a:solidFill>
                  <a:srgbClr val="404040"/>
                </a:solidFill>
                <a:latin typeface="Calibri"/>
                <a:cs typeface="Calibri"/>
              </a:rPr>
              <a:t>28</a:t>
            </a:r>
            <a:r>
              <a:rPr dirty="0" sz="7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66371" y="2879499"/>
            <a:ext cx="20256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r>
              <a:rPr dirty="0" sz="7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97350" y="2964718"/>
            <a:ext cx="157480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z="7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73364" y="2958898"/>
            <a:ext cx="15811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z="7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59504" y="2850355"/>
            <a:ext cx="20256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>
                <a:solidFill>
                  <a:srgbClr val="404040"/>
                </a:solidFill>
                <a:latin typeface="Calibri"/>
                <a:cs typeface="Calibri"/>
              </a:rPr>
              <a:t>17</a:t>
            </a:r>
            <a:r>
              <a:rPr dirty="0" sz="7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68017" y="2704459"/>
            <a:ext cx="20256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>
                <a:solidFill>
                  <a:srgbClr val="404040"/>
                </a:solidFill>
                <a:latin typeface="Calibri"/>
                <a:cs typeface="Calibri"/>
              </a:rPr>
              <a:t>34</a:t>
            </a:r>
            <a:r>
              <a:rPr dirty="0" sz="7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89141" y="2611750"/>
            <a:ext cx="190500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700">
                <a:solidFill>
                  <a:srgbClr val="404040"/>
                </a:solidFill>
                <a:latin typeface="Calibri"/>
                <a:cs typeface="Calibri"/>
              </a:rPr>
              <a:t>45</a:t>
            </a:r>
            <a:r>
              <a:rPr dirty="0" sz="7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80278" y="2180209"/>
            <a:ext cx="248920" cy="103695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580"/>
              </a:spcBef>
            </a:pP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r>
              <a:rPr dirty="0" sz="7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484"/>
              </a:spcBef>
            </a:pP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r>
              <a:rPr dirty="0" sz="7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490"/>
              </a:spcBef>
            </a:pP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r>
              <a:rPr dirty="0" sz="7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489"/>
              </a:spcBef>
            </a:pP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r>
              <a:rPr dirty="0" sz="7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484"/>
              </a:spcBef>
            </a:pP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dirty="0" sz="7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490"/>
              </a:spcBef>
            </a:pP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dirty="0" sz="7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 spc="-5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23369" y="3199759"/>
            <a:ext cx="572135" cy="4349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1920">
              <a:lnSpc>
                <a:spcPct val="100000"/>
              </a:lnSpc>
              <a:spcBef>
                <a:spcPts val="110"/>
              </a:spcBef>
            </a:pP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dirty="0" sz="7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r>
              <a:rPr dirty="0" sz="7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à</a:t>
            </a:r>
            <a:r>
              <a:rPr dirty="0" sz="7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 spc="-25">
                <a:solidFill>
                  <a:srgbClr val="585858"/>
                </a:solidFill>
                <a:latin typeface="Calibri"/>
                <a:cs typeface="Calibri"/>
              </a:rPr>
              <a:t>249</a:t>
            </a:r>
            <a:endParaRPr sz="700">
              <a:latin typeface="Calibri"/>
              <a:cs typeface="Calibri"/>
            </a:endParaRPr>
          </a:p>
          <a:p>
            <a:pPr algn="ctr" marL="123189">
              <a:lnSpc>
                <a:spcPct val="100000"/>
              </a:lnSpc>
              <a:spcBef>
                <a:spcPts val="30"/>
              </a:spcBef>
            </a:pPr>
            <a:r>
              <a:rPr dirty="0" sz="700" spc="-10">
                <a:solidFill>
                  <a:srgbClr val="585858"/>
                </a:solidFill>
                <a:latin typeface="Calibri"/>
                <a:cs typeface="Calibri"/>
              </a:rPr>
              <a:t>salariés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Postes</a:t>
            </a:r>
            <a:r>
              <a:rPr dirty="0" sz="700" spc="-10">
                <a:solidFill>
                  <a:srgbClr val="585858"/>
                </a:solidFill>
                <a:latin typeface="Calibri"/>
                <a:cs typeface="Calibri"/>
              </a:rPr>
              <a:t> salariés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94046" y="3199759"/>
            <a:ext cx="567055" cy="2444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07645" marR="5080" indent="-195580">
              <a:lnSpc>
                <a:spcPct val="103400"/>
              </a:lnSpc>
              <a:spcBef>
                <a:spcPts val="80"/>
              </a:spcBef>
            </a:pP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250 salariés</a:t>
            </a:r>
            <a:r>
              <a:rPr dirty="0" sz="700" spc="-25">
                <a:solidFill>
                  <a:srgbClr val="585858"/>
                </a:solidFill>
                <a:latin typeface="Calibri"/>
                <a:cs typeface="Calibri"/>
              </a:rPr>
              <a:t> ou</a:t>
            </a:r>
            <a:r>
              <a:rPr dirty="0" sz="700" spc="5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 spc="-20">
                <a:solidFill>
                  <a:srgbClr val="585858"/>
                </a:solidFill>
                <a:latin typeface="Calibri"/>
                <a:cs typeface="Calibri"/>
              </a:rPr>
              <a:t>plus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87090" y="1921289"/>
            <a:ext cx="2393950" cy="2870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dirty="0" sz="850" spc="-10" b="1">
                <a:latin typeface="Calibri"/>
                <a:cs typeface="Calibri"/>
              </a:rPr>
              <a:t>Répartition</a:t>
            </a:r>
            <a:r>
              <a:rPr dirty="0" sz="850" spc="-20" b="1">
                <a:latin typeface="Calibri"/>
                <a:cs typeface="Calibri"/>
              </a:rPr>
              <a:t> </a:t>
            </a:r>
            <a:r>
              <a:rPr dirty="0" sz="850" b="1">
                <a:latin typeface="Calibri"/>
                <a:cs typeface="Calibri"/>
              </a:rPr>
              <a:t>des</a:t>
            </a:r>
            <a:r>
              <a:rPr dirty="0" sz="850" spc="40" b="1">
                <a:latin typeface="Calibri"/>
                <a:cs typeface="Calibri"/>
              </a:rPr>
              <a:t> </a:t>
            </a:r>
            <a:r>
              <a:rPr dirty="0" sz="850" spc="-10" b="1">
                <a:latin typeface="Calibri"/>
                <a:cs typeface="Calibri"/>
              </a:rPr>
              <a:t>établissements</a:t>
            </a:r>
            <a:r>
              <a:rPr dirty="0" sz="850" spc="-50" b="1">
                <a:latin typeface="Calibri"/>
                <a:cs typeface="Calibri"/>
              </a:rPr>
              <a:t> </a:t>
            </a:r>
            <a:r>
              <a:rPr dirty="0" sz="850" b="1">
                <a:latin typeface="Calibri"/>
                <a:cs typeface="Calibri"/>
              </a:rPr>
              <a:t>et</a:t>
            </a:r>
            <a:r>
              <a:rPr dirty="0" sz="850" spc="55" b="1">
                <a:latin typeface="Calibri"/>
                <a:cs typeface="Calibri"/>
              </a:rPr>
              <a:t> </a:t>
            </a:r>
            <a:r>
              <a:rPr dirty="0" sz="850" b="1">
                <a:latin typeface="Calibri"/>
                <a:cs typeface="Calibri"/>
              </a:rPr>
              <a:t>des</a:t>
            </a:r>
            <a:r>
              <a:rPr dirty="0" sz="850" spc="35" b="1">
                <a:latin typeface="Calibri"/>
                <a:cs typeface="Calibri"/>
              </a:rPr>
              <a:t> </a:t>
            </a:r>
            <a:r>
              <a:rPr dirty="0" sz="850" b="1">
                <a:latin typeface="Calibri"/>
                <a:cs typeface="Calibri"/>
              </a:rPr>
              <a:t>postes</a:t>
            </a:r>
            <a:r>
              <a:rPr dirty="0" sz="850" spc="-5" b="1">
                <a:latin typeface="Calibri"/>
                <a:cs typeface="Calibri"/>
              </a:rPr>
              <a:t> </a:t>
            </a:r>
            <a:r>
              <a:rPr dirty="0" sz="850" spc="-10" b="1">
                <a:latin typeface="Calibri"/>
                <a:cs typeface="Calibri"/>
              </a:rPr>
              <a:t>salariés</a:t>
            </a:r>
            <a:r>
              <a:rPr dirty="0" sz="850" spc="500" b="1">
                <a:latin typeface="Calibri"/>
                <a:cs typeface="Calibri"/>
              </a:rPr>
              <a:t> </a:t>
            </a:r>
            <a:r>
              <a:rPr dirty="0" sz="850" b="1">
                <a:latin typeface="Calibri"/>
                <a:cs typeface="Calibri"/>
              </a:rPr>
              <a:t>dans</a:t>
            </a:r>
            <a:r>
              <a:rPr dirty="0" sz="850" spc="-5" b="1">
                <a:latin typeface="Calibri"/>
                <a:cs typeface="Calibri"/>
              </a:rPr>
              <a:t> </a:t>
            </a:r>
            <a:r>
              <a:rPr dirty="0" sz="850" b="1">
                <a:latin typeface="Calibri"/>
                <a:cs typeface="Calibri"/>
              </a:rPr>
              <a:t>le</a:t>
            </a:r>
            <a:r>
              <a:rPr dirty="0" sz="850" spc="-20" b="1">
                <a:latin typeface="Calibri"/>
                <a:cs typeface="Calibri"/>
              </a:rPr>
              <a:t> </a:t>
            </a:r>
            <a:r>
              <a:rPr dirty="0" sz="850" spc="-10" b="1">
                <a:latin typeface="Calibri"/>
                <a:cs typeface="Calibri"/>
              </a:rPr>
              <a:t>secteur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21543" y="355081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622" y="0"/>
                </a:moveTo>
                <a:lnTo>
                  <a:pt x="0" y="0"/>
                </a:lnTo>
                <a:lnTo>
                  <a:pt x="0" y="49624"/>
                </a:lnTo>
                <a:lnTo>
                  <a:pt x="49622" y="49624"/>
                </a:lnTo>
                <a:lnTo>
                  <a:pt x="49622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224622" y="3199759"/>
            <a:ext cx="1287145" cy="4349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87630" marR="5080" indent="-75565">
              <a:lnSpc>
                <a:spcPct val="103400"/>
              </a:lnSpc>
              <a:spcBef>
                <a:spcPts val="80"/>
              </a:spcBef>
              <a:tabLst>
                <a:tab pos="598805" algn="l"/>
              </a:tabLst>
            </a:pPr>
            <a:r>
              <a:rPr dirty="0" sz="700" spc="-20">
                <a:solidFill>
                  <a:srgbClr val="585858"/>
                </a:solidFill>
                <a:latin typeface="Calibri"/>
                <a:cs typeface="Calibri"/>
              </a:rPr>
              <a:t>Moins</a:t>
            </a:r>
            <a:r>
              <a:rPr dirty="0" sz="7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 spc="-2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dirty="0" sz="7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 spc="-25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	De</a:t>
            </a:r>
            <a:r>
              <a:rPr dirty="0" sz="7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dirty="0" sz="7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à</a:t>
            </a:r>
            <a:r>
              <a:rPr dirty="0" sz="7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585858"/>
                </a:solidFill>
                <a:latin typeface="Calibri"/>
                <a:cs typeface="Calibri"/>
              </a:rPr>
              <a:t>49</a:t>
            </a:r>
            <a:r>
              <a:rPr dirty="0" sz="7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585858"/>
                </a:solidFill>
                <a:latin typeface="Calibri"/>
                <a:cs typeface="Calibri"/>
              </a:rPr>
              <a:t>salariés</a:t>
            </a:r>
            <a:r>
              <a:rPr dirty="0" sz="700" spc="5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585858"/>
                </a:solidFill>
                <a:latin typeface="Calibri"/>
                <a:cs typeface="Calibri"/>
              </a:rPr>
              <a:t>salariés</a:t>
            </a:r>
            <a:endParaRPr sz="700">
              <a:latin typeface="Calibri"/>
              <a:cs typeface="Calibri"/>
            </a:endParaRPr>
          </a:p>
          <a:p>
            <a:pPr marL="568960">
              <a:lnSpc>
                <a:spcPct val="100000"/>
              </a:lnSpc>
              <a:spcBef>
                <a:spcPts val="660"/>
              </a:spcBef>
            </a:pPr>
            <a:r>
              <a:rPr dirty="0" sz="700" spc="-10">
                <a:solidFill>
                  <a:srgbClr val="585858"/>
                </a:solidFill>
                <a:latin typeface="Calibri"/>
                <a:cs typeface="Calibri"/>
              </a:rPr>
              <a:t>Etablissements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461365" y="355081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622" y="0"/>
                </a:moveTo>
                <a:lnTo>
                  <a:pt x="0" y="0"/>
                </a:lnTo>
                <a:lnTo>
                  <a:pt x="0" y="49624"/>
                </a:lnTo>
                <a:lnTo>
                  <a:pt x="49622" y="49624"/>
                </a:lnTo>
                <a:lnTo>
                  <a:pt x="49622" y="0"/>
                </a:lnTo>
                <a:close/>
              </a:path>
            </a:pathLst>
          </a:custGeom>
          <a:solidFill>
            <a:srgbClr val="0E9E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/>
          <p:cNvGrpSpPr/>
          <p:nvPr/>
        </p:nvGrpSpPr>
        <p:grpSpPr>
          <a:xfrm>
            <a:off x="6733723" y="4589582"/>
            <a:ext cx="1567180" cy="790575"/>
            <a:chOff x="6733723" y="4589582"/>
            <a:chExt cx="1567180" cy="790575"/>
          </a:xfrm>
        </p:grpSpPr>
        <p:sp>
          <p:nvSpPr>
            <p:cNvPr id="34" name="object 34"/>
            <p:cNvSpPr/>
            <p:nvPr/>
          </p:nvSpPr>
          <p:spPr>
            <a:xfrm>
              <a:off x="6733723" y="4589582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90" h="783589">
                  <a:moveTo>
                    <a:pt x="783578" y="0"/>
                  </a:moveTo>
                  <a:lnTo>
                    <a:pt x="735850" y="1430"/>
                  </a:lnTo>
                  <a:lnTo>
                    <a:pt x="688878" y="5665"/>
                  </a:lnTo>
                  <a:lnTo>
                    <a:pt x="642743" y="12624"/>
                  </a:lnTo>
                  <a:lnTo>
                    <a:pt x="597528" y="22225"/>
                  </a:lnTo>
                  <a:lnTo>
                    <a:pt x="553314" y="34385"/>
                  </a:lnTo>
                  <a:lnTo>
                    <a:pt x="510184" y="49022"/>
                  </a:lnTo>
                  <a:lnTo>
                    <a:pt x="468219" y="66056"/>
                  </a:lnTo>
                  <a:lnTo>
                    <a:pt x="427502" y="85403"/>
                  </a:lnTo>
                  <a:lnTo>
                    <a:pt x="388115" y="106981"/>
                  </a:lnTo>
                  <a:lnTo>
                    <a:pt x="350139" y="130710"/>
                  </a:lnTo>
                  <a:lnTo>
                    <a:pt x="313657" y="156506"/>
                  </a:lnTo>
                  <a:lnTo>
                    <a:pt x="278750" y="184289"/>
                  </a:lnTo>
                  <a:lnTo>
                    <a:pt x="245502" y="213975"/>
                  </a:lnTo>
                  <a:lnTo>
                    <a:pt x="213992" y="245483"/>
                  </a:lnTo>
                  <a:lnTo>
                    <a:pt x="184305" y="278731"/>
                  </a:lnTo>
                  <a:lnTo>
                    <a:pt x="156521" y="313637"/>
                  </a:lnTo>
                  <a:lnTo>
                    <a:pt x="130723" y="350119"/>
                  </a:lnTo>
                  <a:lnTo>
                    <a:pt x="106993" y="388095"/>
                  </a:lnTo>
                  <a:lnTo>
                    <a:pt x="85412" y="427484"/>
                  </a:lnTo>
                  <a:lnTo>
                    <a:pt x="66063" y="468202"/>
                  </a:lnTo>
                  <a:lnTo>
                    <a:pt x="49028" y="510169"/>
                  </a:lnTo>
                  <a:lnTo>
                    <a:pt x="34389" y="553302"/>
                  </a:lnTo>
                  <a:lnTo>
                    <a:pt x="22227" y="597519"/>
                  </a:lnTo>
                  <a:lnTo>
                    <a:pt x="12626" y="642739"/>
                  </a:lnTo>
                  <a:lnTo>
                    <a:pt x="5666" y="688879"/>
                  </a:lnTo>
                  <a:lnTo>
                    <a:pt x="1430" y="735858"/>
                  </a:lnTo>
                  <a:lnTo>
                    <a:pt x="0" y="783593"/>
                  </a:lnTo>
                  <a:lnTo>
                    <a:pt x="391834" y="783593"/>
                  </a:lnTo>
                  <a:lnTo>
                    <a:pt x="394886" y="734447"/>
                  </a:lnTo>
                  <a:lnTo>
                    <a:pt x="403798" y="687122"/>
                  </a:lnTo>
                  <a:lnTo>
                    <a:pt x="418203" y="641986"/>
                  </a:lnTo>
                  <a:lnTo>
                    <a:pt x="437733" y="599407"/>
                  </a:lnTo>
                  <a:lnTo>
                    <a:pt x="462022" y="559750"/>
                  </a:lnTo>
                  <a:lnTo>
                    <a:pt x="490702" y="523383"/>
                  </a:lnTo>
                  <a:lnTo>
                    <a:pt x="523406" y="490674"/>
                  </a:lnTo>
                  <a:lnTo>
                    <a:pt x="559767" y="461990"/>
                  </a:lnTo>
                  <a:lnTo>
                    <a:pt x="599418" y="437698"/>
                  </a:lnTo>
                  <a:lnTo>
                    <a:pt x="641992" y="418165"/>
                  </a:lnTo>
                  <a:lnTo>
                    <a:pt x="687121" y="403758"/>
                  </a:lnTo>
                  <a:lnTo>
                    <a:pt x="734439" y="394844"/>
                  </a:lnTo>
                  <a:lnTo>
                    <a:pt x="783578" y="391792"/>
                  </a:lnTo>
                  <a:lnTo>
                    <a:pt x="7835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517302" y="4589582"/>
              <a:ext cx="554355" cy="506730"/>
            </a:xfrm>
            <a:custGeom>
              <a:avLst/>
              <a:gdLst/>
              <a:ahLst/>
              <a:cxnLst/>
              <a:rect l="l" t="t" r="r" b="b"/>
              <a:pathLst>
                <a:path w="554354" h="506729">
                  <a:moveTo>
                    <a:pt x="0" y="0"/>
                  </a:moveTo>
                  <a:lnTo>
                    <a:pt x="0" y="391792"/>
                  </a:lnTo>
                  <a:lnTo>
                    <a:pt x="51506" y="395189"/>
                  </a:lnTo>
                  <a:lnTo>
                    <a:pt x="101686" y="405215"/>
                  </a:lnTo>
                  <a:lnTo>
                    <a:pt x="149937" y="421616"/>
                  </a:lnTo>
                  <a:lnTo>
                    <a:pt x="195654" y="444140"/>
                  </a:lnTo>
                  <a:lnTo>
                    <a:pt x="238234" y="472536"/>
                  </a:lnTo>
                  <a:lnTo>
                    <a:pt x="277071" y="506551"/>
                  </a:lnTo>
                  <a:lnTo>
                    <a:pt x="554053" y="229510"/>
                  </a:lnTo>
                  <a:lnTo>
                    <a:pt x="516245" y="194123"/>
                  </a:lnTo>
                  <a:lnTo>
                    <a:pt x="476410" y="161484"/>
                  </a:lnTo>
                  <a:lnTo>
                    <a:pt x="434698" y="131653"/>
                  </a:lnTo>
                  <a:lnTo>
                    <a:pt x="391263" y="104695"/>
                  </a:lnTo>
                  <a:lnTo>
                    <a:pt x="346256" y="80672"/>
                  </a:lnTo>
                  <a:lnTo>
                    <a:pt x="299830" y="59647"/>
                  </a:lnTo>
                  <a:lnTo>
                    <a:pt x="252137" y="41684"/>
                  </a:lnTo>
                  <a:lnTo>
                    <a:pt x="203330" y="26846"/>
                  </a:lnTo>
                  <a:lnTo>
                    <a:pt x="153560" y="15195"/>
                  </a:lnTo>
                  <a:lnTo>
                    <a:pt x="102980" y="6795"/>
                  </a:lnTo>
                  <a:lnTo>
                    <a:pt x="51743" y="1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4374" y="4819092"/>
              <a:ext cx="506506" cy="55408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517302" y="4767744"/>
              <a:ext cx="507365" cy="605790"/>
            </a:xfrm>
            <a:custGeom>
              <a:avLst/>
              <a:gdLst/>
              <a:ahLst/>
              <a:cxnLst/>
              <a:rect l="l" t="t" r="r" b="b"/>
              <a:pathLst>
                <a:path w="507365" h="605789">
                  <a:moveTo>
                    <a:pt x="497484" y="0"/>
                  </a:moveTo>
                  <a:lnTo>
                    <a:pt x="0" y="605431"/>
                  </a:lnTo>
                  <a:lnTo>
                    <a:pt x="506867" y="7894"/>
                  </a:lnTo>
                  <a:lnTo>
                    <a:pt x="497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517302" y="4767744"/>
              <a:ext cx="507365" cy="605790"/>
            </a:xfrm>
            <a:custGeom>
              <a:avLst/>
              <a:gdLst/>
              <a:ahLst/>
              <a:cxnLst/>
              <a:rect l="l" t="t" r="r" b="b"/>
              <a:pathLst>
                <a:path w="507365" h="605789">
                  <a:moveTo>
                    <a:pt x="497484" y="0"/>
                  </a:moveTo>
                  <a:lnTo>
                    <a:pt x="500642" y="2607"/>
                  </a:lnTo>
                  <a:lnTo>
                    <a:pt x="503800" y="5233"/>
                  </a:lnTo>
                  <a:lnTo>
                    <a:pt x="506867" y="7894"/>
                  </a:lnTo>
                  <a:lnTo>
                    <a:pt x="0" y="605431"/>
                  </a:lnTo>
                  <a:lnTo>
                    <a:pt x="497484" y="0"/>
                  </a:lnTo>
                  <a:close/>
                </a:path>
              </a:pathLst>
            </a:custGeom>
            <a:ln w="135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7980524" y="4622420"/>
            <a:ext cx="161290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-25" b="1">
                <a:solidFill>
                  <a:srgbClr val="404040"/>
                </a:solidFill>
                <a:latin typeface="Calibri"/>
                <a:cs typeface="Calibri"/>
              </a:rPr>
              <a:t>144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3528" y="6433368"/>
            <a:ext cx="6757670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sectorielle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92709" y="329193"/>
            <a:ext cx="7026275" cy="9378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6900"/>
              </a:lnSpc>
              <a:spcBef>
                <a:spcPts val="100"/>
              </a:spcBef>
            </a:pPr>
            <a:r>
              <a:rPr dirty="0" sz="2800" spc="180" b="0">
                <a:latin typeface="Calibri"/>
                <a:cs typeface="Calibri"/>
              </a:rPr>
              <a:t>Les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20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65" b="0">
                <a:latin typeface="Calibri"/>
                <a:cs typeface="Calibri"/>
              </a:rPr>
              <a:t>principaux</a:t>
            </a:r>
            <a:r>
              <a:rPr dirty="0" sz="2800" spc="-60" b="0">
                <a:latin typeface="Calibri"/>
                <a:cs typeface="Calibri"/>
              </a:rPr>
              <a:t> </a:t>
            </a:r>
            <a:r>
              <a:rPr dirty="0" sz="2800" spc="95" b="0">
                <a:latin typeface="Calibri"/>
                <a:cs typeface="Calibri"/>
              </a:rPr>
              <a:t>établissements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60" b="0">
                <a:latin typeface="Calibri"/>
                <a:cs typeface="Calibri"/>
              </a:rPr>
              <a:t>employeurs </a:t>
            </a:r>
            <a:r>
              <a:rPr dirty="0" sz="2800" spc="95" b="0">
                <a:latin typeface="Calibri"/>
                <a:cs typeface="Calibri"/>
              </a:rPr>
              <a:t>actifs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fin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2023</a:t>
            </a:r>
            <a:r>
              <a:rPr dirty="0" sz="2800" spc="-10" b="0">
                <a:latin typeface="Calibri"/>
                <a:cs typeface="Calibri"/>
              </a:rPr>
              <a:t> </a:t>
            </a:r>
            <a:r>
              <a:rPr dirty="0" sz="2800" spc="65" b="0">
                <a:latin typeface="Calibri"/>
                <a:cs typeface="Calibri"/>
              </a:rPr>
              <a:t>concentrent</a:t>
            </a:r>
            <a:r>
              <a:rPr dirty="0" sz="2800" spc="-25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52</a:t>
            </a:r>
            <a:r>
              <a:rPr dirty="0" sz="2800" spc="-30" b="0">
                <a:latin typeface="Calibri"/>
                <a:cs typeface="Calibri"/>
              </a:rPr>
              <a:t> </a:t>
            </a:r>
            <a:r>
              <a:rPr dirty="0" sz="2800" spc="300" b="0">
                <a:latin typeface="Calibri"/>
                <a:cs typeface="Calibri"/>
              </a:rPr>
              <a:t>%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145" b="0">
                <a:latin typeface="Calibri"/>
                <a:cs typeface="Calibri"/>
              </a:rPr>
              <a:t>des</a:t>
            </a:r>
            <a:r>
              <a:rPr dirty="0" sz="2800" spc="-30" b="0">
                <a:latin typeface="Calibri"/>
                <a:cs typeface="Calibri"/>
              </a:rPr>
              <a:t> </a:t>
            </a:r>
            <a:r>
              <a:rPr dirty="0" sz="2800" spc="95" b="0">
                <a:latin typeface="Calibri"/>
                <a:cs typeface="Calibri"/>
              </a:rPr>
              <a:t>postes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38197" y="1272667"/>
            <a:ext cx="29375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14">
                <a:solidFill>
                  <a:srgbClr val="4B93D7"/>
                </a:solidFill>
                <a:latin typeface="Calibri"/>
                <a:cs typeface="Calibri"/>
              </a:rPr>
              <a:t>salariés</a:t>
            </a:r>
            <a:r>
              <a:rPr dirty="0" sz="2800" spc="-65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2800" spc="80">
                <a:solidFill>
                  <a:srgbClr val="4B93D7"/>
                </a:solidFill>
                <a:latin typeface="Calibri"/>
                <a:cs typeface="Calibri"/>
              </a:rPr>
              <a:t>du</a:t>
            </a:r>
            <a:r>
              <a:rPr dirty="0" sz="2800" spc="-60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2800" spc="75">
                <a:solidFill>
                  <a:srgbClr val="4B93D7"/>
                </a:solidFill>
                <a:latin typeface="Calibri"/>
                <a:cs typeface="Calibri"/>
              </a:rPr>
              <a:t>secteur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313" y="194487"/>
            <a:ext cx="829171" cy="98191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86156" y="1704124"/>
            <a:ext cx="8738870" cy="506095"/>
            <a:chOff x="186156" y="1704124"/>
            <a:chExt cx="8738870" cy="506095"/>
          </a:xfrm>
        </p:grpSpPr>
        <p:sp>
          <p:nvSpPr>
            <p:cNvPr id="6" name="object 6"/>
            <p:cNvSpPr/>
            <p:nvPr/>
          </p:nvSpPr>
          <p:spPr>
            <a:xfrm>
              <a:off x="186156" y="1704124"/>
              <a:ext cx="8738870" cy="366395"/>
            </a:xfrm>
            <a:custGeom>
              <a:avLst/>
              <a:gdLst/>
              <a:ahLst/>
              <a:cxnLst/>
              <a:rect l="l" t="t" r="r" b="b"/>
              <a:pathLst>
                <a:path w="8738870" h="366394">
                  <a:moveTo>
                    <a:pt x="0" y="365871"/>
                  </a:moveTo>
                  <a:lnTo>
                    <a:pt x="8738513" y="365871"/>
                  </a:lnTo>
                  <a:lnTo>
                    <a:pt x="8738513" y="0"/>
                  </a:lnTo>
                  <a:lnTo>
                    <a:pt x="0" y="0"/>
                  </a:lnTo>
                  <a:lnTo>
                    <a:pt x="0" y="365871"/>
                  </a:lnTo>
                  <a:close/>
                </a:path>
              </a:pathLst>
            </a:custGeom>
            <a:solidFill>
              <a:srgbClr val="A6C8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6156" y="2069995"/>
              <a:ext cx="8738870" cy="140335"/>
            </a:xfrm>
            <a:custGeom>
              <a:avLst/>
              <a:gdLst/>
              <a:ahLst/>
              <a:cxnLst/>
              <a:rect l="l" t="t" r="r" b="b"/>
              <a:pathLst>
                <a:path w="8738870" h="140335">
                  <a:moveTo>
                    <a:pt x="8738513" y="0"/>
                  </a:moveTo>
                  <a:lnTo>
                    <a:pt x="0" y="0"/>
                  </a:lnTo>
                  <a:lnTo>
                    <a:pt x="0" y="139895"/>
                  </a:lnTo>
                  <a:lnTo>
                    <a:pt x="8738513" y="139895"/>
                  </a:lnTo>
                  <a:lnTo>
                    <a:pt x="8738513" y="0"/>
                  </a:lnTo>
                  <a:close/>
                </a:path>
              </a:pathLst>
            </a:custGeom>
            <a:solidFill>
              <a:srgbClr val="C1EFC7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86134" y="1697326"/>
          <a:ext cx="8824595" cy="3426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4495"/>
                <a:gridCol w="2711450"/>
                <a:gridCol w="684529"/>
                <a:gridCol w="664845"/>
                <a:gridCol w="1232534"/>
                <a:gridCol w="824229"/>
                <a:gridCol w="950595"/>
              </a:tblGrid>
              <a:tr h="372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27685">
                        <a:lnSpc>
                          <a:spcPct val="100000"/>
                        </a:lnSpc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Raison</a:t>
                      </a:r>
                      <a:r>
                        <a:rPr dirty="0" sz="8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sociale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74675">
                        <a:lnSpc>
                          <a:spcPct val="100000"/>
                        </a:lnSpc>
                      </a:pPr>
                      <a:r>
                        <a:rPr dirty="0" sz="750" b="1">
                          <a:latin typeface="Calibri"/>
                          <a:cs typeface="Calibri"/>
                        </a:rPr>
                        <a:t>Activité</a:t>
                      </a:r>
                      <a:r>
                        <a:rPr dirty="0" sz="750" spc="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principale</a:t>
                      </a:r>
                      <a:r>
                        <a:rPr dirty="0" sz="750" spc="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l'établissement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 marL="229235" marR="37465" indent="-193040">
                        <a:lnSpc>
                          <a:spcPct val="116599"/>
                        </a:lnSpc>
                        <a:spcBef>
                          <a:spcPts val="330"/>
                        </a:spcBef>
                      </a:pPr>
                      <a:r>
                        <a:rPr dirty="0" sz="750" spc="-10" b="1">
                          <a:latin typeface="Calibri"/>
                          <a:cs typeface="Calibri"/>
                        </a:rPr>
                        <a:t>Etablissement</a:t>
                      </a:r>
                      <a:r>
                        <a:rPr dirty="0" sz="75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siége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z="750" spc="-10" b="1">
                          <a:latin typeface="Calibri"/>
                          <a:cs typeface="Calibri"/>
                        </a:rPr>
                        <a:t>Département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76200" marR="3175">
                        <a:lnSpc>
                          <a:spcPct val="100000"/>
                        </a:lnSpc>
                      </a:pPr>
                      <a:r>
                        <a:rPr dirty="0" sz="750" spc="10" b="1">
                          <a:latin typeface="Calibri"/>
                          <a:cs typeface="Calibri"/>
                        </a:rPr>
                        <a:t>Commune</a:t>
                      </a:r>
                      <a:r>
                        <a:rPr dirty="0" sz="750" spc="1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d'implantation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 marL="275590" marR="39370" indent="-233045">
                        <a:lnSpc>
                          <a:spcPct val="116599"/>
                        </a:lnSpc>
                        <a:spcBef>
                          <a:spcPts val="330"/>
                        </a:spcBef>
                      </a:pPr>
                      <a:r>
                        <a:rPr dirty="0" sz="750" b="1">
                          <a:latin typeface="Calibri"/>
                          <a:cs typeface="Calibri"/>
                        </a:rPr>
                        <a:t>Tranche</a:t>
                      </a:r>
                      <a:r>
                        <a:rPr dirty="0" sz="75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d'effectif</a:t>
                      </a:r>
                      <a:r>
                        <a:rPr dirty="0" sz="75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salarié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z="750" spc="-20" b="1">
                          <a:latin typeface="Calibri"/>
                          <a:cs typeface="Calibri"/>
                        </a:rPr>
                        <a:t>Opco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b="1">
                          <a:latin typeface="Calibri"/>
                          <a:cs typeface="Calibri"/>
                        </a:rPr>
                        <a:t>V.</a:t>
                      </a:r>
                      <a:r>
                        <a:rPr dirty="0" sz="75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MANE</a:t>
                      </a:r>
                      <a:r>
                        <a:rPr dirty="0" sz="75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 b="1">
                          <a:latin typeface="Calibri"/>
                          <a:cs typeface="Calibri"/>
                        </a:rPr>
                        <a:t>FILS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organiques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Oui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06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Le</a:t>
                      </a:r>
                      <a:r>
                        <a:rPr dirty="0" sz="75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Bar-sur-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Loup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000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b="1">
                          <a:latin typeface="Calibri"/>
                          <a:cs typeface="Calibri"/>
                        </a:rPr>
                        <a:t>ROBERTET</a:t>
                      </a:r>
                      <a:r>
                        <a:rPr dirty="0" sz="750" spc="1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5" b="1">
                          <a:latin typeface="Calibri"/>
                          <a:cs typeface="Calibri"/>
                        </a:rPr>
                        <a:t>SA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d'huiles</a:t>
                      </a:r>
                      <a:r>
                        <a:rPr dirty="0" sz="7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essentielles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Oui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06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Grasse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b="1">
                          <a:latin typeface="Calibri"/>
                          <a:cs typeface="Calibri"/>
                        </a:rPr>
                        <a:t>LABORATOIRES</a:t>
                      </a:r>
                      <a:r>
                        <a:rPr dirty="0" sz="75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0" b="1">
                          <a:latin typeface="Calibri"/>
                          <a:cs typeface="Calibri"/>
                        </a:rPr>
                        <a:t>M&amp;L</a:t>
                      </a:r>
                      <a:r>
                        <a:rPr dirty="0" sz="750" spc="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(L'Occitane)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parfums</a:t>
                      </a:r>
                      <a:r>
                        <a:rPr dirty="0" sz="7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5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7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7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7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toilette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Oui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04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Manosque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b="1">
                          <a:latin typeface="Calibri"/>
                          <a:cs typeface="Calibri"/>
                        </a:rPr>
                        <a:t>SANOFI</a:t>
                      </a:r>
                      <a:r>
                        <a:rPr dirty="0" sz="7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CHIMIE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organiques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Non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04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Sisteron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Calibri"/>
                          <a:cs typeface="Calibri"/>
                        </a:rPr>
                        <a:t>NAPHTACHIMIE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organiques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Oui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13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Martigues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20" b="1">
                          <a:latin typeface="Calibri"/>
                          <a:cs typeface="Calibri"/>
                        </a:rPr>
                        <a:t>BASELL</a:t>
                      </a:r>
                      <a:r>
                        <a:rPr dirty="0" sz="75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20" b="1">
                          <a:latin typeface="Calibri"/>
                          <a:cs typeface="Calibri"/>
                        </a:rPr>
                        <a:t>POLYOLEFINES</a:t>
                      </a:r>
                      <a:r>
                        <a:rPr dirty="0" sz="7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FRANCE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 matières</a:t>
                      </a:r>
                      <a:r>
                        <a:rPr dirty="0" sz="7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plastiques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Non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13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Berre-l'Étang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10" b="1">
                          <a:latin typeface="Calibri"/>
                          <a:cs typeface="Calibri"/>
                        </a:rPr>
                        <a:t>KEM</a:t>
                      </a:r>
                      <a:r>
                        <a:rPr dirty="0" sz="7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5" b="1">
                          <a:latin typeface="Calibri"/>
                          <a:cs typeface="Calibri"/>
                        </a:rPr>
                        <a:t>ONE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inorganiques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16510">
                        <a:lnSpc>
                          <a:spcPts val="885"/>
                        </a:lnSpc>
                        <a:spcBef>
                          <a:spcPts val="15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n.c.a.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Non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13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Martigues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10" b="1">
                          <a:latin typeface="Calibri"/>
                          <a:cs typeface="Calibri"/>
                        </a:rPr>
                        <a:t>KEM</a:t>
                      </a:r>
                      <a:r>
                        <a:rPr dirty="0" sz="7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5" b="1">
                          <a:latin typeface="Calibri"/>
                          <a:cs typeface="Calibri"/>
                        </a:rPr>
                        <a:t>ONE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inorganiques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16510">
                        <a:lnSpc>
                          <a:spcPts val="885"/>
                        </a:lnSpc>
                        <a:spcBef>
                          <a:spcPts val="15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n.c.a.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Non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13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Fos-sur-</a:t>
                      </a:r>
                      <a:r>
                        <a:rPr dirty="0" sz="750" spc="-25">
                          <a:latin typeface="Calibri"/>
                          <a:cs typeface="Calibri"/>
                        </a:rPr>
                        <a:t>Mer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b="1">
                          <a:latin typeface="Calibri"/>
                          <a:cs typeface="Calibri"/>
                        </a:rPr>
                        <a:t>GIVAUDAN</a:t>
                      </a:r>
                      <a:r>
                        <a:rPr dirty="0" sz="7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 b="1">
                          <a:latin typeface="Calibri"/>
                          <a:cs typeface="Calibri"/>
                        </a:rPr>
                        <a:t>FRANCE</a:t>
                      </a:r>
                      <a:r>
                        <a:rPr dirty="0" sz="7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NATURALS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d'huiles</a:t>
                      </a:r>
                      <a:r>
                        <a:rPr dirty="0" sz="7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essentielles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Oui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84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Avignon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20" b="1">
                          <a:latin typeface="Calibri"/>
                          <a:cs typeface="Calibri"/>
                        </a:rPr>
                        <a:t>LYONDELL</a:t>
                      </a:r>
                      <a:r>
                        <a:rPr dirty="0" sz="7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20" b="1">
                          <a:latin typeface="Calibri"/>
                          <a:cs typeface="Calibri"/>
                        </a:rPr>
                        <a:t>CHIMIE</a:t>
                      </a:r>
                      <a:r>
                        <a:rPr dirty="0" sz="75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FRANCE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organiques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Oui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13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Fos-sur-</a:t>
                      </a:r>
                      <a:r>
                        <a:rPr dirty="0" sz="750" spc="-25">
                          <a:latin typeface="Calibri"/>
                          <a:cs typeface="Calibri"/>
                        </a:rPr>
                        <a:t>Mer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Calibri"/>
                          <a:cs typeface="Calibri"/>
                        </a:rPr>
                        <a:t>ARKEMA</a:t>
                      </a:r>
                      <a:r>
                        <a:rPr dirty="0" sz="7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FRANCE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organiques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Non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13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Marseille</a:t>
                      </a:r>
                      <a:r>
                        <a:rPr dirty="0" sz="7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11e</a:t>
                      </a:r>
                      <a:r>
                        <a:rPr dirty="0" sz="7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Arrondissement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20" b="1">
                          <a:latin typeface="Calibri"/>
                          <a:cs typeface="Calibri"/>
                        </a:rPr>
                        <a:t>EURENCO</a:t>
                      </a:r>
                      <a:r>
                        <a:rPr dirty="0" sz="75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20" b="1">
                          <a:latin typeface="Calibri"/>
                          <a:cs typeface="Calibri"/>
                        </a:rPr>
                        <a:t>FRANCE</a:t>
                      </a:r>
                      <a:r>
                        <a:rPr dirty="0" sz="750" spc="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5" b="1">
                          <a:latin typeface="Calibri"/>
                          <a:cs typeface="Calibri"/>
                        </a:rPr>
                        <a:t>SAS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organiques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Non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84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Sorgues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30" b="1">
                          <a:latin typeface="Calibri"/>
                          <a:cs typeface="Calibri"/>
                        </a:rPr>
                        <a:t>EXPRESSIONS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PARFUMEES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d'huiles</a:t>
                      </a:r>
                      <a:r>
                        <a:rPr dirty="0" sz="7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essentielles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Oui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06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Grasse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7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Calibri"/>
                          <a:cs typeface="Calibri"/>
                        </a:rPr>
                        <a:t>ARKEMA</a:t>
                      </a:r>
                      <a:r>
                        <a:rPr dirty="0" sz="7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FRANCE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organiques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Non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04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Château-Arnoux-Saint-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Auban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249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Calibri"/>
                          <a:cs typeface="Calibri"/>
                        </a:rPr>
                        <a:t>SUDCOSMETICS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parfums</a:t>
                      </a:r>
                      <a:r>
                        <a:rPr dirty="0" sz="7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5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7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7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7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toilette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Non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13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Saint-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Chamas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249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 b="1">
                          <a:latin typeface="Calibri"/>
                          <a:cs typeface="Calibri"/>
                        </a:rPr>
                        <a:t>INEOS</a:t>
                      </a:r>
                      <a:r>
                        <a:rPr dirty="0" sz="75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 b="1">
                          <a:latin typeface="Calibri"/>
                          <a:cs typeface="Calibri"/>
                        </a:rPr>
                        <a:t>DERIVATIVES</a:t>
                      </a:r>
                      <a:r>
                        <a:rPr dirty="0" sz="7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 b="1">
                          <a:latin typeface="Calibri"/>
                          <a:cs typeface="Calibri"/>
                        </a:rPr>
                        <a:t>LAVERA</a:t>
                      </a:r>
                      <a:r>
                        <a:rPr dirty="0" sz="7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5" b="1">
                          <a:latin typeface="Calibri"/>
                          <a:cs typeface="Calibri"/>
                        </a:rPr>
                        <a:t>SAS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organiques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Oui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13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Martigues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249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750" b="1">
                          <a:latin typeface="Calibri"/>
                          <a:cs typeface="Calibri"/>
                        </a:rPr>
                        <a:t>LABORATOIRES</a:t>
                      </a:r>
                      <a:r>
                        <a:rPr dirty="0" sz="750" spc="1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BLC</a:t>
                      </a:r>
                      <a:r>
                        <a:rPr dirty="0" sz="750" spc="1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THALGO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16510">
                        <a:lnSpc>
                          <a:spcPts val="885"/>
                        </a:lnSpc>
                        <a:spcBef>
                          <a:spcPts val="150"/>
                        </a:spcBef>
                      </a:pPr>
                      <a:r>
                        <a:rPr dirty="0" sz="750" spc="-10" b="1">
                          <a:latin typeface="Calibri"/>
                          <a:cs typeface="Calibri"/>
                        </a:rPr>
                        <a:t>COSMETIC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parfums</a:t>
                      </a:r>
                      <a:r>
                        <a:rPr dirty="0" sz="7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5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7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7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7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toilette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Oui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83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Roquebrune-sur-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Argens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249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20" b="1">
                          <a:latin typeface="Calibri"/>
                          <a:cs typeface="Calibri"/>
                        </a:rPr>
                        <a:t>INEOS</a:t>
                      </a:r>
                      <a:r>
                        <a:rPr dirty="0" sz="7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20" b="1">
                          <a:latin typeface="Calibri"/>
                          <a:cs typeface="Calibri"/>
                        </a:rPr>
                        <a:t>CHEMICALS</a:t>
                      </a:r>
                      <a:r>
                        <a:rPr dirty="0" sz="7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 b="1">
                          <a:latin typeface="Calibri"/>
                          <a:cs typeface="Calibri"/>
                        </a:rPr>
                        <a:t>LAVERA</a:t>
                      </a:r>
                      <a:r>
                        <a:rPr dirty="0" sz="7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5" b="1">
                          <a:latin typeface="Calibri"/>
                          <a:cs typeface="Calibri"/>
                        </a:rPr>
                        <a:t>SAS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 matières</a:t>
                      </a:r>
                      <a:r>
                        <a:rPr dirty="0" sz="7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plastiques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latin typeface="Calibri"/>
                          <a:cs typeface="Calibri"/>
                        </a:rPr>
                        <a:t>base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Oui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13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Martigues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249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10" b="1">
                          <a:latin typeface="Calibri"/>
                          <a:cs typeface="Calibri"/>
                        </a:rPr>
                        <a:t>HYTECK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parfums</a:t>
                      </a:r>
                      <a:r>
                        <a:rPr dirty="0" sz="7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5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7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7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7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7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toilette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Non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84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Cabrières-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d'Avignon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249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 b="1">
                          <a:latin typeface="Calibri"/>
                          <a:cs typeface="Calibri"/>
                        </a:rPr>
                        <a:t>ROUSSELOT</a:t>
                      </a:r>
                      <a:r>
                        <a:rPr dirty="0" sz="75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 b="1">
                          <a:latin typeface="Calibri"/>
                          <a:cs typeface="Calibri"/>
                        </a:rPr>
                        <a:t>ISLE</a:t>
                      </a:r>
                      <a:r>
                        <a:rPr dirty="0" sz="75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 b="1">
                          <a:latin typeface="Calibri"/>
                          <a:cs typeface="Calibri"/>
                        </a:rPr>
                        <a:t>SUR</a:t>
                      </a:r>
                      <a:r>
                        <a:rPr dirty="0" sz="750" spc="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 b="1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7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SORGUE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1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7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1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7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n.c.a.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Oui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84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3175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L'Isle-sur-la-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Sorgue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7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249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postes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86B23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60"/>
                        </a:spcBef>
                      </a:pPr>
                      <a:r>
                        <a:rPr dirty="0" sz="750" spc="-25">
                          <a:latin typeface="Calibri"/>
                          <a:cs typeface="Calibri"/>
                        </a:rPr>
                        <a:t>2I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6B2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86B2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14071" y="5178721"/>
            <a:ext cx="7919720" cy="98679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Note</a:t>
            </a:r>
            <a:r>
              <a:rPr dirty="0" sz="10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z="10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50" b="1">
                <a:solidFill>
                  <a:srgbClr val="FF0000"/>
                </a:solidFill>
                <a:latin typeface="Calibri"/>
                <a:cs typeface="Calibri"/>
              </a:rPr>
              <a:t>Depuis</a:t>
            </a:r>
            <a:r>
              <a:rPr dirty="0" sz="1000" spc="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50" b="1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dirty="0" sz="10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fin</a:t>
            </a:r>
            <a:r>
              <a:rPr dirty="0" sz="10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2023,</a:t>
            </a:r>
            <a:r>
              <a:rPr dirty="0" sz="1000" spc="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50" b="1">
                <a:solidFill>
                  <a:srgbClr val="FF0000"/>
                </a:solidFill>
                <a:latin typeface="Calibri"/>
                <a:cs typeface="Calibri"/>
              </a:rPr>
              <a:t>certains</a:t>
            </a:r>
            <a:r>
              <a:rPr dirty="0" sz="1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50" b="1">
                <a:solidFill>
                  <a:srgbClr val="FF0000"/>
                </a:solidFill>
                <a:latin typeface="Calibri"/>
                <a:cs typeface="Calibri"/>
              </a:rPr>
              <a:t>établissements</a:t>
            </a:r>
            <a:r>
              <a:rPr dirty="0" sz="1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ont</a:t>
            </a:r>
            <a:r>
              <a:rPr dirty="0" sz="10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pu</a:t>
            </a:r>
            <a:r>
              <a:rPr dirty="0" sz="1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fermer,</a:t>
            </a:r>
            <a:r>
              <a:rPr dirty="0" sz="10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45" b="1">
                <a:solidFill>
                  <a:srgbClr val="FF0000"/>
                </a:solidFill>
                <a:latin typeface="Calibri"/>
                <a:cs typeface="Calibri"/>
              </a:rPr>
              <a:t>changer</a:t>
            </a:r>
            <a:r>
              <a:rPr dirty="0" sz="1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0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nom,</a:t>
            </a:r>
            <a:r>
              <a:rPr dirty="0" sz="10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Calibri"/>
                <a:cs typeface="Calibri"/>
              </a:rPr>
              <a:t>déménager.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35" b="1" i="1">
                <a:latin typeface="Calibri"/>
                <a:cs typeface="Calibri"/>
              </a:rPr>
              <a:t> </a:t>
            </a:r>
            <a:r>
              <a:rPr dirty="0" sz="900" spc="20" b="1" i="1">
                <a:latin typeface="Calibri"/>
                <a:cs typeface="Calibri"/>
              </a:rPr>
              <a:t>:</a:t>
            </a:r>
            <a:r>
              <a:rPr dirty="0" sz="900" spc="60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</a:t>
            </a:r>
            <a:r>
              <a:rPr dirty="0" sz="900" spc="3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Flores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spc="-20" i="1"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40"/>
              </a:spcBef>
            </a:pPr>
            <a:r>
              <a:rPr dirty="0" sz="1000">
                <a:latin typeface="Calibri"/>
                <a:cs typeface="Calibri"/>
              </a:rPr>
              <a:t>Un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Opco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(Organisme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paritaire</a:t>
            </a:r>
            <a:r>
              <a:rPr dirty="0" sz="1000" spc="1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collecteur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agréé)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est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organisme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interprofessionnel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créé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2019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pour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collecter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et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gérer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les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contributions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des</a:t>
            </a:r>
            <a:r>
              <a:rPr dirty="0" sz="1000" spc="20">
                <a:latin typeface="Calibri"/>
                <a:cs typeface="Calibri"/>
              </a:rPr>
              <a:t> entreprises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en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matière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de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formation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professionnelle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et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d’apprentissage.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Il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existe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11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Opco,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Pour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en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savoir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plus: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u="sng" sz="1000" spc="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Présentation</a:t>
            </a:r>
            <a:r>
              <a:rPr dirty="0" u="sng" sz="10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des</a:t>
            </a:r>
            <a:r>
              <a:rPr dirty="0" u="sng" sz="10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11</a:t>
            </a:r>
            <a:r>
              <a:rPr dirty="0" u="sng" sz="1000" spc="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opérateurs</a:t>
            </a:r>
            <a:r>
              <a:rPr dirty="0" u="sng" sz="1000" spc="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-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de</a:t>
            </a:r>
            <a:r>
              <a:rPr dirty="0" u="none" sz="1000" spc="30">
                <a:solidFill>
                  <a:srgbClr val="467885"/>
                </a:solidFill>
                <a:latin typeface="Calibri"/>
                <a:cs typeface="Calibri"/>
              </a:rPr>
              <a:t> </a:t>
            </a:r>
            <a:r>
              <a:rPr dirty="0" u="sng" sz="1000" spc="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compétences</a:t>
            </a:r>
            <a:r>
              <a:rPr dirty="0" u="sng" sz="10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10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Opco</a:t>
            </a:r>
            <a:r>
              <a:rPr dirty="0" u="sng" sz="10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1000" spc="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Centre</a:t>
            </a:r>
            <a:r>
              <a:rPr dirty="0" u="sng" sz="1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 Inffo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0" y="1697354"/>
            <a:ext cx="4175125" cy="421005"/>
          </a:xfrm>
          <a:custGeom>
            <a:avLst/>
            <a:gdLst/>
            <a:ahLst/>
            <a:cxnLst/>
            <a:rect l="l" t="t" r="r" b="b"/>
            <a:pathLst>
              <a:path w="4175125" h="421005">
                <a:moveTo>
                  <a:pt x="0" y="216408"/>
                </a:moveTo>
                <a:lnTo>
                  <a:pt x="17672" y="151726"/>
                </a:lnTo>
                <a:lnTo>
                  <a:pt x="66885" y="95560"/>
                </a:lnTo>
                <a:lnTo>
                  <a:pt x="101536" y="71723"/>
                </a:lnTo>
                <a:lnTo>
                  <a:pt x="141933" y="51276"/>
                </a:lnTo>
                <a:lnTo>
                  <a:pt x="187362" y="34641"/>
                </a:lnTo>
                <a:lnTo>
                  <a:pt x="237110" y="22238"/>
                </a:lnTo>
                <a:lnTo>
                  <a:pt x="290463" y="14487"/>
                </a:lnTo>
                <a:lnTo>
                  <a:pt x="346710" y="11811"/>
                </a:lnTo>
                <a:lnTo>
                  <a:pt x="402956" y="14487"/>
                </a:lnTo>
                <a:lnTo>
                  <a:pt x="456309" y="22238"/>
                </a:lnTo>
                <a:lnTo>
                  <a:pt x="506057" y="34641"/>
                </a:lnTo>
                <a:lnTo>
                  <a:pt x="551486" y="51276"/>
                </a:lnTo>
                <a:lnTo>
                  <a:pt x="591883" y="71723"/>
                </a:lnTo>
                <a:lnTo>
                  <a:pt x="626534" y="95560"/>
                </a:lnTo>
                <a:lnTo>
                  <a:pt x="654727" y="122368"/>
                </a:lnTo>
                <a:lnTo>
                  <a:pt x="688883" y="183212"/>
                </a:lnTo>
                <a:lnTo>
                  <a:pt x="693420" y="216408"/>
                </a:lnTo>
                <a:lnTo>
                  <a:pt x="688883" y="249603"/>
                </a:lnTo>
                <a:lnTo>
                  <a:pt x="654727" y="310447"/>
                </a:lnTo>
                <a:lnTo>
                  <a:pt x="626534" y="337255"/>
                </a:lnTo>
                <a:lnTo>
                  <a:pt x="591883" y="361092"/>
                </a:lnTo>
                <a:lnTo>
                  <a:pt x="551486" y="381539"/>
                </a:lnTo>
                <a:lnTo>
                  <a:pt x="506057" y="398174"/>
                </a:lnTo>
                <a:lnTo>
                  <a:pt x="456309" y="410577"/>
                </a:lnTo>
                <a:lnTo>
                  <a:pt x="402956" y="418328"/>
                </a:lnTo>
                <a:lnTo>
                  <a:pt x="346710" y="421005"/>
                </a:lnTo>
                <a:lnTo>
                  <a:pt x="290463" y="418328"/>
                </a:lnTo>
                <a:lnTo>
                  <a:pt x="237110" y="410577"/>
                </a:lnTo>
                <a:lnTo>
                  <a:pt x="187362" y="398174"/>
                </a:lnTo>
                <a:lnTo>
                  <a:pt x="141933" y="381539"/>
                </a:lnTo>
                <a:lnTo>
                  <a:pt x="101536" y="361092"/>
                </a:lnTo>
                <a:lnTo>
                  <a:pt x="66885" y="337255"/>
                </a:lnTo>
                <a:lnTo>
                  <a:pt x="38692" y="310447"/>
                </a:lnTo>
                <a:lnTo>
                  <a:pt x="4536" y="249603"/>
                </a:lnTo>
                <a:lnTo>
                  <a:pt x="0" y="216408"/>
                </a:lnTo>
                <a:close/>
              </a:path>
              <a:path w="4175125" h="421005">
                <a:moveTo>
                  <a:pt x="3481197" y="204724"/>
                </a:moveTo>
                <a:lnTo>
                  <a:pt x="3498869" y="140029"/>
                </a:lnTo>
                <a:lnTo>
                  <a:pt x="3548082" y="83832"/>
                </a:lnTo>
                <a:lnTo>
                  <a:pt x="3582733" y="59975"/>
                </a:lnTo>
                <a:lnTo>
                  <a:pt x="3623130" y="39510"/>
                </a:lnTo>
                <a:lnTo>
                  <a:pt x="3668559" y="22857"/>
                </a:lnTo>
                <a:lnTo>
                  <a:pt x="3718307" y="10440"/>
                </a:lnTo>
                <a:lnTo>
                  <a:pt x="3771660" y="2680"/>
                </a:lnTo>
                <a:lnTo>
                  <a:pt x="3827906" y="0"/>
                </a:lnTo>
                <a:lnTo>
                  <a:pt x="3884153" y="2680"/>
                </a:lnTo>
                <a:lnTo>
                  <a:pt x="3937506" y="10440"/>
                </a:lnTo>
                <a:lnTo>
                  <a:pt x="3987254" y="22857"/>
                </a:lnTo>
                <a:lnTo>
                  <a:pt x="4032683" y="39510"/>
                </a:lnTo>
                <a:lnTo>
                  <a:pt x="4073080" y="59975"/>
                </a:lnTo>
                <a:lnTo>
                  <a:pt x="4107731" y="83832"/>
                </a:lnTo>
                <a:lnTo>
                  <a:pt x="4135924" y="110657"/>
                </a:lnTo>
                <a:lnTo>
                  <a:pt x="4170080" y="171525"/>
                </a:lnTo>
                <a:lnTo>
                  <a:pt x="4174617" y="204724"/>
                </a:lnTo>
                <a:lnTo>
                  <a:pt x="4170080" y="237888"/>
                </a:lnTo>
                <a:lnTo>
                  <a:pt x="4135924" y="298707"/>
                </a:lnTo>
                <a:lnTo>
                  <a:pt x="4107731" y="325516"/>
                </a:lnTo>
                <a:lnTo>
                  <a:pt x="4073080" y="349361"/>
                </a:lnTo>
                <a:lnTo>
                  <a:pt x="4032683" y="369818"/>
                </a:lnTo>
                <a:lnTo>
                  <a:pt x="3987254" y="386466"/>
                </a:lnTo>
                <a:lnTo>
                  <a:pt x="3937506" y="398881"/>
                </a:lnTo>
                <a:lnTo>
                  <a:pt x="3884153" y="406640"/>
                </a:lnTo>
                <a:lnTo>
                  <a:pt x="3827906" y="409321"/>
                </a:lnTo>
                <a:lnTo>
                  <a:pt x="3771660" y="406640"/>
                </a:lnTo>
                <a:lnTo>
                  <a:pt x="3718307" y="398881"/>
                </a:lnTo>
                <a:lnTo>
                  <a:pt x="3668559" y="386466"/>
                </a:lnTo>
                <a:lnTo>
                  <a:pt x="3623130" y="369818"/>
                </a:lnTo>
                <a:lnTo>
                  <a:pt x="3582733" y="349361"/>
                </a:lnTo>
                <a:lnTo>
                  <a:pt x="3548082" y="325516"/>
                </a:lnTo>
                <a:lnTo>
                  <a:pt x="3519889" y="298707"/>
                </a:lnTo>
                <a:lnTo>
                  <a:pt x="3485733" y="237888"/>
                </a:lnTo>
                <a:lnTo>
                  <a:pt x="3481197" y="204724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03528" y="6433368"/>
            <a:ext cx="6757670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sectorielle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941" y="533095"/>
            <a:ext cx="8650605" cy="6007735"/>
            <a:chOff x="272941" y="533095"/>
            <a:chExt cx="8650605" cy="6007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941" y="533095"/>
              <a:ext cx="8650565" cy="6007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808" y="5989940"/>
              <a:ext cx="169545" cy="9525"/>
            </a:xfrm>
            <a:custGeom>
              <a:avLst/>
              <a:gdLst/>
              <a:ahLst/>
              <a:cxnLst/>
              <a:rect l="l" t="t" r="r" b="b"/>
              <a:pathLst>
                <a:path w="169545" h="9525">
                  <a:moveTo>
                    <a:pt x="169385" y="0"/>
                  </a:moveTo>
                  <a:lnTo>
                    <a:pt x="0" y="0"/>
                  </a:lnTo>
                  <a:lnTo>
                    <a:pt x="0" y="9027"/>
                  </a:lnTo>
                  <a:lnTo>
                    <a:pt x="169385" y="9027"/>
                  </a:lnTo>
                  <a:lnTo>
                    <a:pt x="16938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880" y="5947155"/>
              <a:ext cx="941894" cy="1032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9279" y="6218636"/>
              <a:ext cx="169545" cy="27305"/>
            </a:xfrm>
            <a:custGeom>
              <a:avLst/>
              <a:gdLst/>
              <a:ahLst/>
              <a:cxnLst/>
              <a:rect l="l" t="t" r="r" b="b"/>
              <a:pathLst>
                <a:path w="169545" h="27304">
                  <a:moveTo>
                    <a:pt x="169385" y="0"/>
                  </a:moveTo>
                  <a:lnTo>
                    <a:pt x="0" y="0"/>
                  </a:lnTo>
                  <a:lnTo>
                    <a:pt x="0" y="27084"/>
                  </a:lnTo>
                  <a:lnTo>
                    <a:pt x="169385" y="27084"/>
                  </a:lnTo>
                  <a:lnTo>
                    <a:pt x="169385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9279" y="62321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 h="0">
                  <a:moveTo>
                    <a:pt x="0" y="0"/>
                  </a:moveTo>
                  <a:lnTo>
                    <a:pt x="169385" y="0"/>
                  </a:lnTo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307" y="6184900"/>
              <a:ext cx="556572" cy="821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4808" y="5736636"/>
              <a:ext cx="169545" cy="18415"/>
            </a:xfrm>
            <a:custGeom>
              <a:avLst/>
              <a:gdLst/>
              <a:ahLst/>
              <a:cxnLst/>
              <a:rect l="l" t="t" r="r" b="b"/>
              <a:pathLst>
                <a:path w="169545" h="18414">
                  <a:moveTo>
                    <a:pt x="169385" y="0"/>
                  </a:moveTo>
                  <a:lnTo>
                    <a:pt x="0" y="0"/>
                  </a:lnTo>
                  <a:lnTo>
                    <a:pt x="0" y="18055"/>
                  </a:lnTo>
                  <a:lnTo>
                    <a:pt x="169385" y="18055"/>
                  </a:lnTo>
                  <a:lnTo>
                    <a:pt x="16938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4808" y="5745699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 h="0">
                  <a:moveTo>
                    <a:pt x="0" y="0"/>
                  </a:moveTo>
                  <a:lnTo>
                    <a:pt x="169385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629" y="5697048"/>
              <a:ext cx="1175130" cy="10459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5465" y="136171"/>
            <a:ext cx="6482668" cy="19452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477" y="6613561"/>
            <a:ext cx="6219417" cy="993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3816" y="471268"/>
            <a:ext cx="1180153" cy="125495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408543" y="175496"/>
            <a:ext cx="29273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50"/>
              </a:lnSpc>
            </a:pPr>
            <a:r>
              <a:rPr dirty="0" sz="1800" spc="204" b="1">
                <a:solidFill>
                  <a:srgbClr val="4B93D7"/>
                </a:solidFill>
                <a:latin typeface="Calibri"/>
                <a:cs typeface="Calibri"/>
              </a:rPr>
              <a:t>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90458" y="4728464"/>
            <a:ext cx="40259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Calibri"/>
                <a:cs typeface="Calibri"/>
              </a:rPr>
              <a:t>V.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 spc="-20">
                <a:latin typeface="Calibri"/>
                <a:cs typeface="Calibri"/>
              </a:rPr>
              <a:t>MANE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20">
                <a:latin typeface="Calibri"/>
                <a:cs typeface="Calibri"/>
              </a:rPr>
              <a:t>FILS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27521" y="4140733"/>
            <a:ext cx="707390" cy="339090"/>
          </a:xfrm>
          <a:custGeom>
            <a:avLst/>
            <a:gdLst/>
            <a:ahLst/>
            <a:cxnLst/>
            <a:rect l="l" t="t" r="r" b="b"/>
            <a:pathLst>
              <a:path w="707390" h="339089">
                <a:moveTo>
                  <a:pt x="707364" y="0"/>
                </a:moveTo>
                <a:lnTo>
                  <a:pt x="0" y="0"/>
                </a:lnTo>
                <a:lnTo>
                  <a:pt x="0" y="338556"/>
                </a:lnTo>
                <a:lnTo>
                  <a:pt x="707364" y="338556"/>
                </a:lnTo>
                <a:lnTo>
                  <a:pt x="707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407277" y="4166996"/>
            <a:ext cx="49657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ROBERTET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SA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89293" y="4415663"/>
            <a:ext cx="474345" cy="228600"/>
          </a:xfrm>
          <a:custGeom>
            <a:avLst/>
            <a:gdLst/>
            <a:ahLst/>
            <a:cxnLst/>
            <a:rect l="l" t="t" r="r" b="b"/>
            <a:pathLst>
              <a:path w="474345" h="228600">
                <a:moveTo>
                  <a:pt x="400979" y="202083"/>
                </a:moveTo>
                <a:lnTo>
                  <a:pt x="389000" y="228092"/>
                </a:lnTo>
                <a:lnTo>
                  <a:pt x="474090" y="225298"/>
                </a:lnTo>
                <a:lnTo>
                  <a:pt x="459744" y="207391"/>
                </a:lnTo>
                <a:lnTo>
                  <a:pt x="412496" y="207391"/>
                </a:lnTo>
                <a:lnTo>
                  <a:pt x="400979" y="202083"/>
                </a:lnTo>
                <a:close/>
              </a:path>
              <a:path w="474345" h="228600">
                <a:moveTo>
                  <a:pt x="408942" y="184793"/>
                </a:moveTo>
                <a:lnTo>
                  <a:pt x="400979" y="202083"/>
                </a:lnTo>
                <a:lnTo>
                  <a:pt x="412496" y="207391"/>
                </a:lnTo>
                <a:lnTo>
                  <a:pt x="420497" y="190119"/>
                </a:lnTo>
                <a:lnTo>
                  <a:pt x="408942" y="184793"/>
                </a:lnTo>
                <a:close/>
              </a:path>
              <a:path w="474345" h="228600">
                <a:moveTo>
                  <a:pt x="420877" y="158876"/>
                </a:moveTo>
                <a:lnTo>
                  <a:pt x="408942" y="184793"/>
                </a:lnTo>
                <a:lnTo>
                  <a:pt x="420497" y="190119"/>
                </a:lnTo>
                <a:lnTo>
                  <a:pt x="412496" y="207391"/>
                </a:lnTo>
                <a:lnTo>
                  <a:pt x="459744" y="207391"/>
                </a:lnTo>
                <a:lnTo>
                  <a:pt x="420877" y="158876"/>
                </a:lnTo>
                <a:close/>
              </a:path>
              <a:path w="474345" h="228600">
                <a:moveTo>
                  <a:pt x="8000" y="0"/>
                </a:moveTo>
                <a:lnTo>
                  <a:pt x="0" y="17272"/>
                </a:lnTo>
                <a:lnTo>
                  <a:pt x="400979" y="202083"/>
                </a:lnTo>
                <a:lnTo>
                  <a:pt x="408942" y="184793"/>
                </a:lnTo>
                <a:lnTo>
                  <a:pt x="800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997703" y="4532655"/>
            <a:ext cx="970915" cy="339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937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dirty="0" sz="800" spc="-10">
                <a:latin typeface="Calibri"/>
                <a:cs typeface="Calibri"/>
              </a:rPr>
              <a:t>LABORATOIRES</a:t>
            </a:r>
            <a:endParaRPr sz="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dirty="0" sz="800" spc="-10">
                <a:latin typeface="Calibri"/>
                <a:cs typeface="Calibri"/>
              </a:rPr>
              <a:t>M&amp;L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(L'Occitane)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1340" y="4354195"/>
            <a:ext cx="158242" cy="184657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7513573" y="4479290"/>
            <a:ext cx="488950" cy="346710"/>
          </a:xfrm>
          <a:custGeom>
            <a:avLst/>
            <a:gdLst/>
            <a:ahLst/>
            <a:cxnLst/>
            <a:rect l="l" t="t" r="r" b="b"/>
            <a:pathLst>
              <a:path w="488950" h="346710">
                <a:moveTo>
                  <a:pt x="67914" y="35853"/>
                </a:moveTo>
                <a:lnTo>
                  <a:pt x="56971" y="51459"/>
                </a:lnTo>
                <a:lnTo>
                  <a:pt x="477647" y="346329"/>
                </a:lnTo>
                <a:lnTo>
                  <a:pt x="488569" y="330708"/>
                </a:lnTo>
                <a:lnTo>
                  <a:pt x="67914" y="35853"/>
                </a:lnTo>
                <a:close/>
              </a:path>
              <a:path w="488950" h="346710">
                <a:moveTo>
                  <a:pt x="0" y="0"/>
                </a:moveTo>
                <a:lnTo>
                  <a:pt x="40512" y="74930"/>
                </a:lnTo>
                <a:lnTo>
                  <a:pt x="56971" y="51459"/>
                </a:lnTo>
                <a:lnTo>
                  <a:pt x="46608" y="44196"/>
                </a:lnTo>
                <a:lnTo>
                  <a:pt x="57530" y="28575"/>
                </a:lnTo>
                <a:lnTo>
                  <a:pt x="73018" y="28575"/>
                </a:lnTo>
                <a:lnTo>
                  <a:pt x="84327" y="12446"/>
                </a:lnTo>
                <a:lnTo>
                  <a:pt x="0" y="0"/>
                </a:lnTo>
                <a:close/>
              </a:path>
              <a:path w="488950" h="346710">
                <a:moveTo>
                  <a:pt x="57530" y="28575"/>
                </a:moveTo>
                <a:lnTo>
                  <a:pt x="46608" y="44196"/>
                </a:lnTo>
                <a:lnTo>
                  <a:pt x="56971" y="51459"/>
                </a:lnTo>
                <a:lnTo>
                  <a:pt x="67914" y="35853"/>
                </a:lnTo>
                <a:lnTo>
                  <a:pt x="57530" y="28575"/>
                </a:lnTo>
                <a:close/>
              </a:path>
              <a:path w="488950" h="346710">
                <a:moveTo>
                  <a:pt x="73018" y="28575"/>
                </a:moveTo>
                <a:lnTo>
                  <a:pt x="57530" y="28575"/>
                </a:lnTo>
                <a:lnTo>
                  <a:pt x="67914" y="35853"/>
                </a:lnTo>
                <a:lnTo>
                  <a:pt x="73018" y="28575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512942" y="2923819"/>
            <a:ext cx="603250" cy="339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9369" rIns="0" bIns="0" rtlCol="0" vert="horz">
            <a:spAutoFit/>
          </a:bodyPr>
          <a:lstStyle/>
          <a:p>
            <a:pPr marL="92075" marR="142240">
              <a:lnSpc>
                <a:spcPct val="100000"/>
              </a:lnSpc>
              <a:spcBef>
                <a:spcPts val="309"/>
              </a:spcBef>
            </a:pPr>
            <a:r>
              <a:rPr dirty="0" sz="800" spc="-10">
                <a:latin typeface="Calibri"/>
                <a:cs typeface="Calibri"/>
              </a:rPr>
              <a:t>SANOFI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CHIMIE)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39085" y="5606541"/>
            <a:ext cx="970915" cy="215900"/>
          </a:xfrm>
          <a:custGeom>
            <a:avLst/>
            <a:gdLst/>
            <a:ahLst/>
            <a:cxnLst/>
            <a:rect l="l" t="t" r="r" b="b"/>
            <a:pathLst>
              <a:path w="970914" h="215900">
                <a:moveTo>
                  <a:pt x="970470" y="0"/>
                </a:moveTo>
                <a:lnTo>
                  <a:pt x="0" y="0"/>
                </a:lnTo>
                <a:lnTo>
                  <a:pt x="0" y="215442"/>
                </a:lnTo>
                <a:lnTo>
                  <a:pt x="970470" y="215442"/>
                </a:lnTo>
                <a:lnTo>
                  <a:pt x="970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918205" y="5632805"/>
            <a:ext cx="72707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latin typeface="Calibri"/>
                <a:cs typeface="Calibri"/>
              </a:rPr>
              <a:t>NAPHTACHIMIE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91966" y="5418328"/>
            <a:ext cx="81661" cy="236524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7417943" y="133985"/>
            <a:ext cx="1726564" cy="1892300"/>
            <a:chOff x="7417943" y="133985"/>
            <a:chExt cx="1726564" cy="1892300"/>
          </a:xfrm>
        </p:grpSpPr>
        <p:sp>
          <p:nvSpPr>
            <p:cNvPr id="28" name="object 28"/>
            <p:cNvSpPr/>
            <p:nvPr/>
          </p:nvSpPr>
          <p:spPr>
            <a:xfrm>
              <a:off x="7827264" y="133985"/>
              <a:ext cx="1316990" cy="1892300"/>
            </a:xfrm>
            <a:custGeom>
              <a:avLst/>
              <a:gdLst/>
              <a:ahLst/>
              <a:cxnLst/>
              <a:rect l="l" t="t" r="r" b="b"/>
              <a:pathLst>
                <a:path w="1316990" h="1892300">
                  <a:moveTo>
                    <a:pt x="1316735" y="0"/>
                  </a:moveTo>
                  <a:lnTo>
                    <a:pt x="0" y="0"/>
                  </a:lnTo>
                  <a:lnTo>
                    <a:pt x="0" y="1892300"/>
                  </a:lnTo>
                  <a:lnTo>
                    <a:pt x="1316735" y="1892300"/>
                  </a:lnTo>
                  <a:lnTo>
                    <a:pt x="131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17943" y="194487"/>
              <a:ext cx="981913" cy="981913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313" y="194487"/>
            <a:ext cx="829171" cy="98191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11581" y="127136"/>
            <a:ext cx="6878320" cy="139509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8890">
              <a:lnSpc>
                <a:spcPct val="107000"/>
              </a:lnSpc>
              <a:spcBef>
                <a:spcPts val="95"/>
              </a:spcBef>
            </a:pPr>
            <a:r>
              <a:rPr dirty="0" sz="2800" b="0">
                <a:latin typeface="Calibri"/>
                <a:cs typeface="Calibri"/>
              </a:rPr>
              <a:t>Quatre</a:t>
            </a:r>
            <a:r>
              <a:rPr dirty="0" sz="2800" spc="10" b="0">
                <a:latin typeface="Calibri"/>
                <a:cs typeface="Calibri"/>
              </a:rPr>
              <a:t> </a:t>
            </a:r>
            <a:r>
              <a:rPr dirty="0" sz="2800" spc="114" b="0">
                <a:latin typeface="Calibri"/>
                <a:cs typeface="Calibri"/>
              </a:rPr>
              <a:t>salariés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90" b="0">
                <a:latin typeface="Calibri"/>
                <a:cs typeface="Calibri"/>
              </a:rPr>
              <a:t>sur</a:t>
            </a:r>
            <a:r>
              <a:rPr dirty="0" sz="2800" spc="1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dix</a:t>
            </a:r>
            <a:r>
              <a:rPr dirty="0" sz="2800" spc="10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du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secteur</a:t>
            </a:r>
            <a:r>
              <a:rPr dirty="0" sz="2800" spc="20" b="0">
                <a:latin typeface="Calibri"/>
                <a:cs typeface="Calibri"/>
              </a:rPr>
              <a:t> </a:t>
            </a:r>
            <a:r>
              <a:rPr dirty="0" sz="2800" spc="80" b="0">
                <a:latin typeface="Calibri"/>
                <a:cs typeface="Calibri"/>
              </a:rPr>
              <a:t>sont</a:t>
            </a:r>
            <a:r>
              <a:rPr dirty="0" sz="2800" spc="10" b="0">
                <a:latin typeface="Calibri"/>
                <a:cs typeface="Calibri"/>
              </a:rPr>
              <a:t> </a:t>
            </a:r>
            <a:r>
              <a:rPr dirty="0" sz="2800" spc="120" b="0">
                <a:latin typeface="Calibri"/>
                <a:cs typeface="Calibri"/>
              </a:rPr>
              <a:t>des </a:t>
            </a:r>
            <a:r>
              <a:rPr dirty="0" sz="2800" spc="100" b="0">
                <a:latin typeface="Calibri"/>
                <a:cs typeface="Calibri"/>
              </a:rPr>
              <a:t>femmes,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55" b="0">
                <a:latin typeface="Calibri"/>
                <a:cs typeface="Calibri"/>
              </a:rPr>
              <a:t>contre</a:t>
            </a:r>
            <a:r>
              <a:rPr dirty="0" sz="2800" spc="3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trois</a:t>
            </a:r>
            <a:r>
              <a:rPr dirty="0" sz="2800" spc="10" b="0">
                <a:latin typeface="Calibri"/>
                <a:cs typeface="Calibri"/>
              </a:rPr>
              <a:t> </a:t>
            </a:r>
            <a:r>
              <a:rPr dirty="0" sz="2800" spc="90" b="0">
                <a:latin typeface="Calibri"/>
                <a:cs typeface="Calibri"/>
              </a:rPr>
              <a:t>sur</a:t>
            </a:r>
            <a:r>
              <a:rPr dirty="0" sz="2800" spc="2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dix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130" b="0">
                <a:latin typeface="Calibri"/>
                <a:cs typeface="Calibri"/>
              </a:rPr>
              <a:t>dans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75" b="0">
                <a:latin typeface="Calibri"/>
                <a:cs typeface="Calibri"/>
              </a:rPr>
              <a:t>l'ensemble </a:t>
            </a:r>
            <a:r>
              <a:rPr dirty="0" sz="2800" spc="145" b="0">
                <a:latin typeface="Calibri"/>
                <a:cs typeface="Calibri"/>
              </a:rPr>
              <a:t>des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114" b="0">
                <a:latin typeface="Calibri"/>
                <a:cs typeface="Calibri"/>
              </a:rPr>
              <a:t>salariés</a:t>
            </a:r>
            <a:r>
              <a:rPr dirty="0" sz="2800" spc="-65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65" b="0">
                <a:latin typeface="Calibri"/>
                <a:cs typeface="Calibri"/>
              </a:rPr>
              <a:t> </a:t>
            </a:r>
            <a:r>
              <a:rPr dirty="0" sz="2800" spc="40" b="0">
                <a:latin typeface="Calibri"/>
                <a:cs typeface="Calibri"/>
              </a:rPr>
              <a:t>l'industrie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668" y="6273156"/>
            <a:ext cx="7161530" cy="37211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25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:</a:t>
            </a:r>
            <a:r>
              <a:rPr dirty="0" sz="900" spc="5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</a:t>
            </a:r>
            <a:r>
              <a:rPr dirty="0" sz="900" spc="2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base</a:t>
            </a:r>
            <a:r>
              <a:rPr dirty="0" sz="900" spc="3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tous</a:t>
            </a:r>
            <a:r>
              <a:rPr dirty="0" sz="900" spc="7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salariés</a:t>
            </a:r>
            <a:r>
              <a:rPr dirty="0" sz="900" spc="25" i="1">
                <a:latin typeface="Calibri"/>
                <a:cs typeface="Calibri"/>
              </a:rPr>
              <a:t> </a:t>
            </a:r>
            <a:r>
              <a:rPr dirty="0" sz="900" spc="-20" i="1"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  <a:p>
            <a:pPr marL="416559">
              <a:lnSpc>
                <a:spcPct val="100000"/>
              </a:lnSpc>
              <a:spcBef>
                <a:spcPts val="160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sectorielle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04533" y="2217739"/>
          <a:ext cx="6089650" cy="3124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760"/>
                <a:gridCol w="833754"/>
                <a:gridCol w="833119"/>
                <a:gridCol w="833755"/>
                <a:gridCol w="833755"/>
                <a:gridCol w="833754"/>
                <a:gridCol w="833754"/>
              </a:tblGrid>
              <a:tr h="6254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0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Industrie</a:t>
                      </a:r>
                      <a:r>
                        <a:rPr dirty="0" sz="12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chimique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75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industrie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827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Hommes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Femmes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Hommes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Femmes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 b="1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 b="1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24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 b="1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 b="1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29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34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35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39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40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45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49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54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59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60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64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 b="1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 b="1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38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69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23430" y="1808257"/>
            <a:ext cx="6135370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b="1">
                <a:latin typeface="Arial"/>
                <a:cs typeface="Arial"/>
              </a:rPr>
              <a:t>Répartition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des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salariés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selon</a:t>
            </a:r>
            <a:r>
              <a:rPr dirty="0" sz="1050" spc="10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l'âge</a:t>
            </a:r>
            <a:r>
              <a:rPr dirty="0" sz="1050" spc="1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et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le</a:t>
            </a:r>
            <a:r>
              <a:rPr dirty="0" sz="1050" spc="1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sexe</a:t>
            </a:r>
            <a:r>
              <a:rPr dirty="0" sz="1050" spc="1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en</a:t>
            </a:r>
            <a:r>
              <a:rPr dirty="0" sz="1050" spc="10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Provence-</a:t>
            </a:r>
            <a:r>
              <a:rPr dirty="0" sz="1050" spc="-10" b="1">
                <a:latin typeface="Arial"/>
                <a:cs typeface="Arial"/>
              </a:rPr>
              <a:t>Alpes-</a:t>
            </a:r>
            <a:r>
              <a:rPr dirty="0" sz="1050" b="1">
                <a:latin typeface="Arial"/>
                <a:cs typeface="Arial"/>
              </a:rPr>
              <a:t>Côte</a:t>
            </a:r>
            <a:r>
              <a:rPr dirty="0" sz="1050" spc="16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d'Azur,</a:t>
            </a:r>
            <a:r>
              <a:rPr dirty="0" sz="1050" spc="12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en</a:t>
            </a:r>
            <a:r>
              <a:rPr dirty="0" sz="1050" spc="95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2022</a:t>
            </a:r>
            <a:r>
              <a:rPr dirty="0" sz="1050" spc="204" b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(en</a:t>
            </a:r>
            <a:r>
              <a:rPr dirty="0" sz="1050" spc="65" i="1">
                <a:latin typeface="Arial"/>
                <a:cs typeface="Arial"/>
              </a:rPr>
              <a:t> </a:t>
            </a:r>
            <a:r>
              <a:rPr dirty="0" sz="1050" spc="-25" i="1">
                <a:latin typeface="Arial"/>
                <a:cs typeface="Arial"/>
              </a:rPr>
              <a:t>%)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95934" y="523697"/>
            <a:ext cx="467614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140" b="0">
                <a:solidFill>
                  <a:srgbClr val="000000"/>
                </a:solidFill>
                <a:latin typeface="Calibri"/>
                <a:cs typeface="Calibri"/>
              </a:rPr>
              <a:t>Atlas</a:t>
            </a:r>
            <a:r>
              <a:rPr dirty="0" sz="4400" spc="-9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135" b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4400" spc="-114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80" b="0">
                <a:solidFill>
                  <a:srgbClr val="000000"/>
                </a:solidFill>
                <a:latin typeface="Calibri"/>
                <a:cs typeface="Calibri"/>
              </a:rPr>
              <a:t>l’industrie: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214" y="1495171"/>
            <a:ext cx="4192270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5">
                <a:latin typeface="Calibri"/>
                <a:cs typeface="Calibri"/>
              </a:rPr>
              <a:t>Objectifs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enjeux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2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50">
                <a:latin typeface="Calibri"/>
                <a:cs typeface="Calibri"/>
              </a:rPr>
              <a:t>Un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70">
                <a:latin typeface="Calibri"/>
                <a:cs typeface="Calibri"/>
              </a:rPr>
              <a:t>atlas</a:t>
            </a:r>
            <a:r>
              <a:rPr dirty="0" sz="1800" spc="4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l’emploi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u="sng" sz="1800" spc="6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salarié</a:t>
            </a:r>
            <a:r>
              <a:rPr dirty="0" u="none" sz="1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u="none" sz="1800">
                <a:latin typeface="Calibri"/>
                <a:cs typeface="Calibri"/>
              </a:rPr>
              <a:t>en</a:t>
            </a:r>
            <a:r>
              <a:rPr dirty="0" u="none" sz="1800" spc="15">
                <a:latin typeface="Calibri"/>
                <a:cs typeface="Calibri"/>
              </a:rPr>
              <a:t> </a:t>
            </a:r>
            <a:r>
              <a:rPr dirty="0" u="none" sz="1800">
                <a:latin typeface="Calibri"/>
                <a:cs typeface="Calibri"/>
              </a:rPr>
              <a:t>3</a:t>
            </a:r>
            <a:r>
              <a:rPr dirty="0" u="none" sz="1800" spc="10">
                <a:latin typeface="Calibri"/>
                <a:cs typeface="Calibri"/>
              </a:rPr>
              <a:t> </a:t>
            </a:r>
            <a:r>
              <a:rPr dirty="0" u="none" sz="1800" spc="-10">
                <a:latin typeface="Calibri"/>
                <a:cs typeface="Calibri"/>
              </a:rPr>
              <a:t>parties</a:t>
            </a:r>
            <a:endParaRPr sz="1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165"/>
              </a:spcBef>
              <a:buAutoNum type="arabicPeriod"/>
              <a:tabLst>
                <a:tab pos="469265" algn="l"/>
              </a:tabLst>
            </a:pP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cadrage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régional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(33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45">
                <a:latin typeface="Calibri"/>
                <a:cs typeface="Calibri"/>
              </a:rPr>
              <a:t>pages),</a:t>
            </a:r>
            <a:endParaRPr sz="1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800">
                <a:latin typeface="Calibri"/>
                <a:cs typeface="Calibri"/>
              </a:rPr>
              <a:t>16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75">
                <a:latin typeface="Calibri"/>
                <a:cs typeface="Calibri"/>
              </a:rPr>
              <a:t>fiches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sectorielles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(131 </a:t>
            </a:r>
            <a:r>
              <a:rPr dirty="0" sz="1800" spc="45">
                <a:latin typeface="Calibri"/>
                <a:cs typeface="Calibri"/>
              </a:rPr>
              <a:t>pages)</a:t>
            </a:r>
            <a:endParaRPr sz="1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800" spc="20">
                <a:latin typeface="Calibri"/>
                <a:cs typeface="Calibri"/>
              </a:rPr>
              <a:t>6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fiches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départementales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(52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45">
                <a:latin typeface="Calibri"/>
                <a:cs typeface="Calibri"/>
              </a:rPr>
              <a:t>pages).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 spc="80">
                <a:latin typeface="Calibri"/>
                <a:cs typeface="Calibri"/>
              </a:rPr>
              <a:t>On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verra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exemple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fiche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sectorielle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et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départementale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18935" y="363156"/>
            <a:ext cx="2740660" cy="5855335"/>
            <a:chOff x="6218935" y="363156"/>
            <a:chExt cx="2740660" cy="58553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8935" y="363156"/>
              <a:ext cx="2740152" cy="5854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67111" y="2163445"/>
              <a:ext cx="579755" cy="282575"/>
            </a:xfrm>
            <a:custGeom>
              <a:avLst/>
              <a:gdLst/>
              <a:ahLst/>
              <a:cxnLst/>
              <a:rect l="l" t="t" r="r" b="b"/>
              <a:pathLst>
                <a:path w="579754" h="282575">
                  <a:moveTo>
                    <a:pt x="533888" y="76834"/>
                  </a:moveTo>
                  <a:lnTo>
                    <a:pt x="499788" y="58451"/>
                  </a:lnTo>
                  <a:lnTo>
                    <a:pt x="457688" y="46354"/>
                  </a:lnTo>
                  <a:lnTo>
                    <a:pt x="422552" y="42705"/>
                  </a:lnTo>
                  <a:lnTo>
                    <a:pt x="400061" y="40306"/>
                  </a:lnTo>
                  <a:lnTo>
                    <a:pt x="351008" y="31114"/>
                  </a:lnTo>
                  <a:lnTo>
                    <a:pt x="312781" y="21335"/>
                  </a:lnTo>
                  <a:lnTo>
                    <a:pt x="305542" y="17399"/>
                  </a:lnTo>
                  <a:lnTo>
                    <a:pt x="297668" y="15875"/>
                  </a:lnTo>
                  <a:lnTo>
                    <a:pt x="284386" y="13541"/>
                  </a:lnTo>
                  <a:lnTo>
                    <a:pt x="271045" y="11683"/>
                  </a:lnTo>
                  <a:lnTo>
                    <a:pt x="257681" y="10017"/>
                  </a:lnTo>
                  <a:lnTo>
                    <a:pt x="244328" y="8254"/>
                  </a:lnTo>
                  <a:lnTo>
                    <a:pt x="236708" y="5714"/>
                  </a:lnTo>
                  <a:lnTo>
                    <a:pt x="229469" y="0"/>
                  </a:lnTo>
                  <a:lnTo>
                    <a:pt x="221468" y="634"/>
                  </a:lnTo>
                  <a:lnTo>
                    <a:pt x="173700" y="9016"/>
                  </a:lnTo>
                  <a:lnTo>
                    <a:pt x="133748" y="23369"/>
                  </a:lnTo>
                  <a:lnTo>
                    <a:pt x="122170" y="30781"/>
                  </a:lnTo>
                  <a:lnTo>
                    <a:pt x="110710" y="38359"/>
                  </a:lnTo>
                  <a:lnTo>
                    <a:pt x="99548" y="46354"/>
                  </a:lnTo>
                  <a:lnTo>
                    <a:pt x="92088" y="52337"/>
                  </a:lnTo>
                  <a:lnTo>
                    <a:pt x="84736" y="58499"/>
                  </a:lnTo>
                  <a:lnTo>
                    <a:pt x="77170" y="64303"/>
                  </a:lnTo>
                  <a:lnTo>
                    <a:pt x="69068" y="69214"/>
                  </a:lnTo>
                  <a:lnTo>
                    <a:pt x="61769" y="72030"/>
                  </a:lnTo>
                  <a:lnTo>
                    <a:pt x="54113" y="73834"/>
                  </a:lnTo>
                  <a:lnTo>
                    <a:pt x="46315" y="75233"/>
                  </a:lnTo>
                  <a:lnTo>
                    <a:pt x="38588" y="76834"/>
                  </a:lnTo>
                  <a:lnTo>
                    <a:pt x="13156" y="119221"/>
                  </a:lnTo>
                  <a:lnTo>
                    <a:pt x="488" y="183514"/>
                  </a:lnTo>
                  <a:lnTo>
                    <a:pt x="0" y="191688"/>
                  </a:lnTo>
                  <a:lnTo>
                    <a:pt x="869" y="200040"/>
                  </a:lnTo>
                  <a:lnTo>
                    <a:pt x="44922" y="238617"/>
                  </a:lnTo>
                  <a:lnTo>
                    <a:pt x="64775" y="248945"/>
                  </a:lnTo>
                  <a:lnTo>
                    <a:pt x="84308" y="259714"/>
                  </a:lnTo>
                  <a:lnTo>
                    <a:pt x="122408" y="282575"/>
                  </a:lnTo>
                  <a:lnTo>
                    <a:pt x="152941" y="281116"/>
                  </a:lnTo>
                  <a:lnTo>
                    <a:pt x="183511" y="279955"/>
                  </a:lnTo>
                  <a:lnTo>
                    <a:pt x="244328" y="274954"/>
                  </a:lnTo>
                  <a:lnTo>
                    <a:pt x="272974" y="263757"/>
                  </a:lnTo>
                  <a:lnTo>
                    <a:pt x="282428" y="259714"/>
                  </a:lnTo>
                  <a:lnTo>
                    <a:pt x="299591" y="253964"/>
                  </a:lnTo>
                  <a:lnTo>
                    <a:pt x="316861" y="248570"/>
                  </a:lnTo>
                  <a:lnTo>
                    <a:pt x="334059" y="243034"/>
                  </a:lnTo>
                  <a:lnTo>
                    <a:pt x="351008" y="236854"/>
                  </a:lnTo>
                  <a:lnTo>
                    <a:pt x="360568" y="233116"/>
                  </a:lnTo>
                  <a:lnTo>
                    <a:pt x="370153" y="229425"/>
                  </a:lnTo>
                  <a:lnTo>
                    <a:pt x="379690" y="225639"/>
                  </a:lnTo>
                  <a:lnTo>
                    <a:pt x="389108" y="221614"/>
                  </a:lnTo>
                  <a:lnTo>
                    <a:pt x="396763" y="217858"/>
                  </a:lnTo>
                  <a:lnTo>
                    <a:pt x="404252" y="213756"/>
                  </a:lnTo>
                  <a:lnTo>
                    <a:pt x="411789" y="209774"/>
                  </a:lnTo>
                  <a:lnTo>
                    <a:pt x="419588" y="206375"/>
                  </a:lnTo>
                  <a:lnTo>
                    <a:pt x="427100" y="204148"/>
                  </a:lnTo>
                  <a:lnTo>
                    <a:pt x="434828" y="202564"/>
                  </a:lnTo>
                  <a:lnTo>
                    <a:pt x="442555" y="200981"/>
                  </a:lnTo>
                  <a:lnTo>
                    <a:pt x="450068" y="198754"/>
                  </a:lnTo>
                  <a:lnTo>
                    <a:pt x="457759" y="194998"/>
                  </a:lnTo>
                  <a:lnTo>
                    <a:pt x="465117" y="190420"/>
                  </a:lnTo>
                  <a:lnTo>
                    <a:pt x="472570" y="186199"/>
                  </a:lnTo>
                  <a:lnTo>
                    <a:pt x="480548" y="183514"/>
                  </a:lnTo>
                  <a:lnTo>
                    <a:pt x="505152" y="180270"/>
                  </a:lnTo>
                  <a:lnTo>
                    <a:pt x="529935" y="178514"/>
                  </a:lnTo>
                  <a:lnTo>
                    <a:pt x="554789" y="177353"/>
                  </a:lnTo>
                  <a:lnTo>
                    <a:pt x="579608" y="175894"/>
                  </a:lnTo>
                  <a:lnTo>
                    <a:pt x="576339" y="161869"/>
                  </a:lnTo>
                  <a:lnTo>
                    <a:pt x="571559" y="143890"/>
                  </a:lnTo>
                  <a:lnTo>
                    <a:pt x="565088" y="126674"/>
                  </a:lnTo>
                  <a:lnTo>
                    <a:pt x="556748" y="114934"/>
                  </a:lnTo>
                  <a:lnTo>
                    <a:pt x="552979" y="108606"/>
                  </a:lnTo>
                  <a:lnTo>
                    <a:pt x="549271" y="98409"/>
                  </a:lnTo>
                  <a:lnTo>
                    <a:pt x="543585" y="86949"/>
                  </a:lnTo>
                  <a:lnTo>
                    <a:pt x="533888" y="76834"/>
                  </a:lnTo>
                  <a:close/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072638" y="1539239"/>
            <a:ext cx="2999105" cy="360045"/>
            <a:chOff x="3072638" y="1539239"/>
            <a:chExt cx="2999105" cy="360045"/>
          </a:xfrm>
        </p:grpSpPr>
        <p:sp>
          <p:nvSpPr>
            <p:cNvPr id="8" name="object 8"/>
            <p:cNvSpPr/>
            <p:nvPr/>
          </p:nvSpPr>
          <p:spPr>
            <a:xfrm>
              <a:off x="3082163" y="1548764"/>
              <a:ext cx="2980055" cy="340995"/>
            </a:xfrm>
            <a:custGeom>
              <a:avLst/>
              <a:gdLst/>
              <a:ahLst/>
              <a:cxnLst/>
              <a:rect l="l" t="t" r="r" b="b"/>
              <a:pathLst>
                <a:path w="2980054" h="340994">
                  <a:moveTo>
                    <a:pt x="2809494" y="0"/>
                  </a:moveTo>
                  <a:lnTo>
                    <a:pt x="2809494" y="85089"/>
                  </a:lnTo>
                  <a:lnTo>
                    <a:pt x="0" y="85089"/>
                  </a:lnTo>
                  <a:lnTo>
                    <a:pt x="0" y="255397"/>
                  </a:lnTo>
                  <a:lnTo>
                    <a:pt x="2809494" y="255397"/>
                  </a:lnTo>
                  <a:lnTo>
                    <a:pt x="2809494" y="340487"/>
                  </a:lnTo>
                  <a:lnTo>
                    <a:pt x="2979674" y="170180"/>
                  </a:lnTo>
                  <a:lnTo>
                    <a:pt x="2809494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82163" y="1548764"/>
              <a:ext cx="2980055" cy="340995"/>
            </a:xfrm>
            <a:custGeom>
              <a:avLst/>
              <a:gdLst/>
              <a:ahLst/>
              <a:cxnLst/>
              <a:rect l="l" t="t" r="r" b="b"/>
              <a:pathLst>
                <a:path w="2980054" h="340994">
                  <a:moveTo>
                    <a:pt x="0" y="85089"/>
                  </a:moveTo>
                  <a:lnTo>
                    <a:pt x="2809494" y="85089"/>
                  </a:lnTo>
                  <a:lnTo>
                    <a:pt x="2809494" y="0"/>
                  </a:lnTo>
                  <a:lnTo>
                    <a:pt x="2979674" y="170180"/>
                  </a:lnTo>
                  <a:lnTo>
                    <a:pt x="2809494" y="340487"/>
                  </a:lnTo>
                  <a:lnTo>
                    <a:pt x="2809494" y="255397"/>
                  </a:lnTo>
                  <a:lnTo>
                    <a:pt x="0" y="255397"/>
                  </a:lnTo>
                  <a:lnTo>
                    <a:pt x="0" y="85089"/>
                  </a:lnTo>
                  <a:close/>
                </a:path>
              </a:pathLst>
            </a:custGeom>
            <a:ln w="19049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966952" y="4939868"/>
            <a:ext cx="3931285" cy="1200785"/>
          </a:xfrm>
          <a:prstGeom prst="rect">
            <a:avLst/>
          </a:prstGeom>
          <a:solidFill>
            <a:srgbClr val="FAE2D5"/>
          </a:solidFill>
          <a:ln w="57150">
            <a:solidFill>
              <a:srgbClr val="000000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91440" marR="107314">
              <a:lnSpc>
                <a:spcPct val="100000"/>
              </a:lnSpc>
              <a:spcBef>
                <a:spcPts val="225"/>
              </a:spcBef>
            </a:pPr>
            <a:r>
              <a:rPr dirty="0" sz="1800" spc="114">
                <a:latin typeface="Calibri"/>
                <a:cs typeface="Calibri"/>
              </a:rPr>
              <a:t>Les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approches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termes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filières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et </a:t>
            </a:r>
            <a:r>
              <a:rPr dirty="0" sz="1800" spc="10">
                <a:latin typeface="Calibri"/>
                <a:cs typeface="Calibri"/>
              </a:rPr>
              <a:t>de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production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de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 spc="105">
                <a:latin typeface="Calibri"/>
                <a:cs typeface="Calibri"/>
              </a:rPr>
              <a:t>masse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dirty="0" sz="1800" spc="50">
                <a:latin typeface="Calibri"/>
                <a:cs typeface="Calibri"/>
              </a:rPr>
              <a:t>standardisée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85">
                <a:latin typeface="Calibri"/>
                <a:cs typeface="Calibri"/>
              </a:rPr>
              <a:t>dans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85">
                <a:latin typeface="Calibri"/>
                <a:cs typeface="Calibri"/>
              </a:rPr>
              <a:t>les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75">
                <a:latin typeface="Calibri"/>
                <a:cs typeface="Calibri"/>
              </a:rPr>
              <a:t>services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ne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dirty="0" sz="1800" spc="50">
                <a:latin typeface="Calibri"/>
                <a:cs typeface="Calibri"/>
              </a:rPr>
              <a:t>sont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105">
                <a:latin typeface="Calibri"/>
                <a:cs typeface="Calibri"/>
              </a:rPr>
              <a:t>pas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prises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35">
                <a:latin typeface="Calibri"/>
                <a:cs typeface="Calibri"/>
              </a:rPr>
              <a:t>compte.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313" y="194487"/>
            <a:ext cx="829171" cy="98191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88670" y="127136"/>
            <a:ext cx="6515100" cy="18510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270">
              <a:lnSpc>
                <a:spcPct val="106900"/>
              </a:lnSpc>
              <a:spcBef>
                <a:spcPts val="100"/>
              </a:spcBef>
            </a:pPr>
            <a:r>
              <a:rPr dirty="0" sz="2800" spc="75" b="0">
                <a:latin typeface="Calibri"/>
                <a:cs typeface="Calibri"/>
              </a:rPr>
              <a:t>Une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125" b="0">
                <a:latin typeface="Calibri"/>
                <a:cs typeface="Calibri"/>
              </a:rPr>
              <a:t>plus</a:t>
            </a:r>
            <a:r>
              <a:rPr dirty="0" sz="2800" spc="-30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grande</a:t>
            </a:r>
            <a:r>
              <a:rPr dirty="0" sz="2800" spc="-2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part</a:t>
            </a:r>
            <a:r>
              <a:rPr dirty="0" sz="2800" spc="-30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30" b="0">
                <a:latin typeface="Calibri"/>
                <a:cs typeface="Calibri"/>
              </a:rPr>
              <a:t> </a:t>
            </a:r>
            <a:r>
              <a:rPr dirty="0" sz="2800" spc="80" b="0">
                <a:latin typeface="Calibri"/>
                <a:cs typeface="Calibri"/>
              </a:rPr>
              <a:t>professions </a:t>
            </a:r>
            <a:r>
              <a:rPr dirty="0" sz="2800" spc="55" b="0">
                <a:latin typeface="Calibri"/>
                <a:cs typeface="Calibri"/>
              </a:rPr>
              <a:t>intermédiaires</a:t>
            </a:r>
            <a:r>
              <a:rPr dirty="0" sz="2800" spc="-80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que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130" b="0">
                <a:latin typeface="Calibri"/>
                <a:cs typeface="Calibri"/>
              </a:rPr>
              <a:t>dans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l'ensemble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120" b="0">
                <a:latin typeface="Calibri"/>
                <a:cs typeface="Calibri"/>
              </a:rPr>
              <a:t>des </a:t>
            </a:r>
            <a:r>
              <a:rPr dirty="0" sz="2800" spc="114" b="0">
                <a:latin typeface="Calibri"/>
                <a:cs typeface="Calibri"/>
              </a:rPr>
              <a:t>salariés</a:t>
            </a:r>
            <a:r>
              <a:rPr dirty="0" sz="2800" spc="-65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l'industrie,</a:t>
            </a:r>
            <a:r>
              <a:rPr dirty="0" sz="2800" spc="-65" b="0">
                <a:latin typeface="Calibri"/>
                <a:cs typeface="Calibri"/>
              </a:rPr>
              <a:t> </a:t>
            </a:r>
            <a:r>
              <a:rPr dirty="0" sz="2800" spc="135" b="0">
                <a:latin typeface="Calibri"/>
                <a:cs typeface="Calibri"/>
              </a:rPr>
              <a:t>mais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65" b="0">
                <a:latin typeface="Calibri"/>
                <a:cs typeface="Calibri"/>
              </a:rPr>
              <a:t>une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spc="120" b="0">
                <a:latin typeface="Calibri"/>
                <a:cs typeface="Calibri"/>
              </a:rPr>
              <a:t>plus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45" b="0">
                <a:latin typeface="Calibri"/>
                <a:cs typeface="Calibri"/>
              </a:rPr>
              <a:t>faible </a:t>
            </a:r>
            <a:r>
              <a:rPr dirty="0" sz="2800" b="0">
                <a:latin typeface="Calibri"/>
                <a:cs typeface="Calibri"/>
              </a:rPr>
              <a:t>proportion</a:t>
            </a:r>
            <a:r>
              <a:rPr dirty="0" sz="2800" spc="235" b="0">
                <a:latin typeface="Calibri"/>
                <a:cs typeface="Calibri"/>
              </a:rPr>
              <a:t> </a:t>
            </a:r>
            <a:r>
              <a:rPr dirty="0" sz="2800" spc="65" b="0">
                <a:latin typeface="Calibri"/>
                <a:cs typeface="Calibri"/>
              </a:rPr>
              <a:t>d'employés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039" y="2974593"/>
            <a:ext cx="7208520" cy="1826260"/>
          </a:xfrm>
          <a:custGeom>
            <a:avLst/>
            <a:gdLst/>
            <a:ahLst/>
            <a:cxnLst/>
            <a:rect l="l" t="t" r="r" b="b"/>
            <a:pathLst>
              <a:path w="7208520" h="1826260">
                <a:moveTo>
                  <a:pt x="7208190" y="0"/>
                </a:moveTo>
                <a:lnTo>
                  <a:pt x="6156642" y="0"/>
                </a:lnTo>
                <a:lnTo>
                  <a:pt x="6156642" y="391287"/>
                </a:lnTo>
                <a:lnTo>
                  <a:pt x="6156642" y="403085"/>
                </a:lnTo>
                <a:lnTo>
                  <a:pt x="6156642" y="628421"/>
                </a:lnTo>
                <a:lnTo>
                  <a:pt x="0" y="628421"/>
                </a:lnTo>
                <a:lnTo>
                  <a:pt x="0" y="877735"/>
                </a:lnTo>
                <a:lnTo>
                  <a:pt x="6156642" y="877735"/>
                </a:lnTo>
                <a:lnTo>
                  <a:pt x="6156642" y="1103071"/>
                </a:lnTo>
                <a:lnTo>
                  <a:pt x="0" y="1103071"/>
                </a:lnTo>
                <a:lnTo>
                  <a:pt x="0" y="1351991"/>
                </a:lnTo>
                <a:lnTo>
                  <a:pt x="6156642" y="1351991"/>
                </a:lnTo>
                <a:lnTo>
                  <a:pt x="6156642" y="1577314"/>
                </a:lnTo>
                <a:lnTo>
                  <a:pt x="6156642" y="1589125"/>
                </a:lnTo>
                <a:lnTo>
                  <a:pt x="6156642" y="1826247"/>
                </a:lnTo>
                <a:lnTo>
                  <a:pt x="7208190" y="1826247"/>
                </a:lnTo>
                <a:lnTo>
                  <a:pt x="7208190" y="1589125"/>
                </a:lnTo>
                <a:lnTo>
                  <a:pt x="7208190" y="1577314"/>
                </a:lnTo>
                <a:lnTo>
                  <a:pt x="7208190" y="391287"/>
                </a:lnTo>
                <a:lnTo>
                  <a:pt x="7208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1253" y="2974529"/>
          <a:ext cx="7302500" cy="1812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/>
                <a:gridCol w="2080260"/>
                <a:gridCol w="1878964"/>
                <a:gridCol w="1045845"/>
              </a:tblGrid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Industrie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chimique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4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industrie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Cadres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12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Employés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36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50" b="1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Ouvriers</a:t>
                      </a:r>
                      <a:r>
                        <a:rPr dirty="0" sz="14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non</a:t>
                      </a:r>
                      <a:r>
                        <a:rPr dirty="0" sz="1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qualifiés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12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Ouvriers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qualifiés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12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Professions</a:t>
                      </a:r>
                      <a:r>
                        <a:rPr dirty="0" sz="1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intermédiaires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12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99668" y="6273156"/>
            <a:ext cx="7161530" cy="37211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25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:</a:t>
            </a:r>
            <a:r>
              <a:rPr dirty="0" sz="900" spc="5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</a:t>
            </a:r>
            <a:r>
              <a:rPr dirty="0" sz="900" spc="2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base</a:t>
            </a:r>
            <a:r>
              <a:rPr dirty="0" sz="900" spc="3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tous</a:t>
            </a:r>
            <a:r>
              <a:rPr dirty="0" sz="900" spc="7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salariés</a:t>
            </a:r>
            <a:r>
              <a:rPr dirty="0" sz="900" spc="25" i="1">
                <a:latin typeface="Calibri"/>
                <a:cs typeface="Calibri"/>
              </a:rPr>
              <a:t> </a:t>
            </a:r>
            <a:r>
              <a:rPr dirty="0" sz="900" spc="-20" i="1"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  <a:p>
            <a:pPr marL="416559">
              <a:lnSpc>
                <a:spcPct val="100000"/>
              </a:lnSpc>
              <a:spcBef>
                <a:spcPts val="160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sectorielle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703945" y="2511245"/>
            <a:ext cx="6977380" cy="2108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00" b="1">
                <a:latin typeface="Arial"/>
                <a:cs typeface="Arial"/>
              </a:rPr>
              <a:t>Répartition</a:t>
            </a:r>
            <a:r>
              <a:rPr dirty="0" sz="1200" spc="9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des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salariés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selon</a:t>
            </a:r>
            <a:r>
              <a:rPr dirty="0" sz="1200" spc="9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la</a:t>
            </a:r>
            <a:r>
              <a:rPr dirty="0" sz="1200" spc="1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qualification,</a:t>
            </a:r>
            <a:r>
              <a:rPr dirty="0" sz="1200" spc="1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en</a:t>
            </a:r>
            <a:r>
              <a:rPr dirty="0" sz="1200" spc="9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Provence-</a:t>
            </a:r>
            <a:r>
              <a:rPr dirty="0" sz="1200" spc="-20" b="1">
                <a:latin typeface="Arial"/>
                <a:cs typeface="Arial"/>
              </a:rPr>
              <a:t>Alpes-</a:t>
            </a:r>
            <a:r>
              <a:rPr dirty="0" sz="1200" b="1">
                <a:latin typeface="Arial"/>
                <a:cs typeface="Arial"/>
              </a:rPr>
              <a:t>Côte</a:t>
            </a:r>
            <a:r>
              <a:rPr dirty="0" sz="1200" spc="1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d'Azur,</a:t>
            </a:r>
            <a:r>
              <a:rPr dirty="0" sz="1200" spc="1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en</a:t>
            </a:r>
            <a:r>
              <a:rPr dirty="0" sz="1200" spc="8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2022</a:t>
            </a:r>
            <a:r>
              <a:rPr dirty="0" sz="1200" spc="225" b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(en</a:t>
            </a:r>
            <a:r>
              <a:rPr dirty="0" sz="1200" spc="60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%)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33171" y="127136"/>
            <a:ext cx="6831330" cy="937894"/>
          </a:xfrm>
          <a:prstGeom prst="rect"/>
        </p:spPr>
        <p:txBody>
          <a:bodyPr wrap="square" lIns="0" tIns="419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2800" spc="114" b="0">
                <a:latin typeface="Calibri"/>
                <a:cs typeface="Calibri"/>
              </a:rPr>
              <a:t>Depuis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55" b="0">
                <a:latin typeface="Calibri"/>
                <a:cs typeface="Calibri"/>
              </a:rPr>
              <a:t>1989,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l’emploi</a:t>
            </a:r>
            <a:r>
              <a:rPr dirty="0" sz="2800" spc="-60" b="0">
                <a:latin typeface="Calibri"/>
                <a:cs typeface="Calibri"/>
              </a:rPr>
              <a:t> </a:t>
            </a:r>
            <a:r>
              <a:rPr dirty="0" sz="2800" spc="95" b="0">
                <a:latin typeface="Calibri"/>
                <a:cs typeface="Calibri"/>
              </a:rPr>
              <a:t>salarié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du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secteur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spc="95" b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dirty="0" sz="2800" spc="135" b="0">
                <a:latin typeface="Calibri"/>
                <a:cs typeface="Calibri"/>
              </a:rPr>
              <a:t>baissé</a:t>
            </a:r>
            <a:r>
              <a:rPr dirty="0" sz="2800" spc="-60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14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spc="300" b="0">
                <a:latin typeface="Calibri"/>
                <a:cs typeface="Calibri"/>
              </a:rPr>
              <a:t>%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spc="65" b="0">
                <a:latin typeface="Calibri"/>
                <a:cs typeface="Calibri"/>
              </a:rPr>
              <a:t>en</a:t>
            </a:r>
            <a:r>
              <a:rPr dirty="0" sz="2800" spc="-65" b="0">
                <a:latin typeface="Calibri"/>
                <a:cs typeface="Calibri"/>
              </a:rPr>
              <a:t> </a:t>
            </a:r>
            <a:r>
              <a:rPr dirty="0" sz="2800" spc="145" b="0">
                <a:latin typeface="Calibri"/>
                <a:cs typeface="Calibri"/>
              </a:rPr>
              <a:t>Paca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et</a:t>
            </a:r>
            <a:r>
              <a:rPr dirty="0" sz="2800" spc="-65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20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35</a:t>
            </a:r>
            <a:r>
              <a:rPr dirty="0" sz="2800" spc="-30" b="0">
                <a:latin typeface="Calibri"/>
                <a:cs typeface="Calibri"/>
              </a:rPr>
              <a:t> </a:t>
            </a:r>
            <a:r>
              <a:rPr dirty="0" sz="2800" spc="300" b="0">
                <a:latin typeface="Calibri"/>
                <a:cs typeface="Calibri"/>
              </a:rPr>
              <a:t>%</a:t>
            </a:r>
            <a:r>
              <a:rPr dirty="0" sz="2800" spc="-60" b="0">
                <a:latin typeface="Calibri"/>
                <a:cs typeface="Calibri"/>
              </a:rPr>
              <a:t> </a:t>
            </a:r>
            <a:r>
              <a:rPr dirty="0" sz="2800" spc="65" b="0">
                <a:latin typeface="Calibri"/>
                <a:cs typeface="Calibri"/>
              </a:rPr>
              <a:t>en</a:t>
            </a:r>
            <a:r>
              <a:rPr dirty="0" sz="2800" spc="-55" b="0">
                <a:latin typeface="Calibri"/>
                <a:cs typeface="Calibri"/>
              </a:rPr>
              <a:t> </a:t>
            </a:r>
            <a:r>
              <a:rPr dirty="0" sz="2800" spc="80" b="0">
                <a:latin typeface="Calibri"/>
                <a:cs typeface="Calibri"/>
              </a:rPr>
              <a:t>France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371" y="1241272"/>
            <a:ext cx="7392797" cy="48477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7943" y="194487"/>
            <a:ext cx="981913" cy="9819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7283" y="6265841"/>
            <a:ext cx="6893559" cy="37909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65" b="1" i="1">
                <a:latin typeface="Calibri"/>
                <a:cs typeface="Calibri"/>
              </a:rPr>
              <a:t> </a:t>
            </a:r>
            <a:r>
              <a:rPr dirty="0" sz="900" spc="10" b="1" i="1">
                <a:latin typeface="Calibri"/>
                <a:cs typeface="Calibri"/>
              </a:rPr>
              <a:t>:</a:t>
            </a:r>
            <a:r>
              <a:rPr dirty="0" sz="900" spc="90" b="1" i="1">
                <a:latin typeface="Calibri"/>
                <a:cs typeface="Calibri"/>
              </a:rPr>
              <a:t> </a:t>
            </a:r>
            <a:r>
              <a:rPr dirty="0" sz="900" spc="10" i="1">
                <a:latin typeface="Calibri"/>
                <a:cs typeface="Calibri"/>
              </a:rPr>
              <a:t>Insee,</a:t>
            </a:r>
            <a:r>
              <a:rPr dirty="0" sz="900" spc="70" i="1">
                <a:latin typeface="Calibri"/>
                <a:cs typeface="Calibri"/>
              </a:rPr>
              <a:t> </a:t>
            </a:r>
            <a:r>
              <a:rPr dirty="0" sz="900" spc="10" i="1">
                <a:latin typeface="Calibri"/>
                <a:cs typeface="Calibri"/>
              </a:rPr>
              <a:t>Estimations</a:t>
            </a:r>
            <a:r>
              <a:rPr dirty="0" sz="900" spc="130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d’emploi</a:t>
            </a:r>
            <a:endParaRPr sz="900">
              <a:latin typeface="Calibri"/>
              <a:cs typeface="Calibri"/>
            </a:endParaRPr>
          </a:p>
          <a:p>
            <a:pPr marL="148590">
              <a:lnSpc>
                <a:spcPct val="100000"/>
              </a:lnSpc>
              <a:spcBef>
                <a:spcPts val="220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8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sectorielle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995932" y="2757932"/>
            <a:ext cx="514096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225" b="0">
                <a:latin typeface="Calibri"/>
                <a:cs typeface="Calibri"/>
              </a:rPr>
              <a:t>Bouches-</a:t>
            </a:r>
            <a:r>
              <a:rPr dirty="0" sz="4800" spc="145" b="0">
                <a:latin typeface="Calibri"/>
                <a:cs typeface="Calibri"/>
              </a:rPr>
              <a:t>du-</a:t>
            </a:r>
            <a:r>
              <a:rPr dirty="0" sz="4800" spc="140" b="0">
                <a:latin typeface="Calibri"/>
                <a:cs typeface="Calibri"/>
              </a:rPr>
              <a:t>Rhône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539" y="6424066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767676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172" y="6424066"/>
            <a:ext cx="71189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départementale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594" y="563373"/>
            <a:ext cx="845565" cy="74289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8264" y="1808098"/>
            <a:ext cx="1333500" cy="815975"/>
            <a:chOff x="118264" y="1808098"/>
            <a:chExt cx="1333500" cy="8159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264" y="1816633"/>
              <a:ext cx="637269" cy="8017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215" y="1808098"/>
              <a:ext cx="815975" cy="8159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22070" y="972058"/>
            <a:ext cx="759523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3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380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75" b="1">
                <a:latin typeface="Calibri"/>
                <a:cs typeface="Calibri"/>
              </a:rPr>
              <a:t>établissements*</a:t>
            </a:r>
            <a:r>
              <a:rPr dirty="0" sz="1600" spc="50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actifs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et </a:t>
            </a:r>
            <a:r>
              <a:rPr dirty="0" sz="1600" spc="65" b="1">
                <a:latin typeface="Calibri"/>
                <a:cs typeface="Calibri"/>
              </a:rPr>
              <a:t>employeurs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la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dernière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semaine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de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décembre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5872" y="2129154"/>
            <a:ext cx="6567805" cy="515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75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270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postes*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salariés,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soit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8,7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170" b="1">
                <a:latin typeface="Calibri"/>
                <a:cs typeface="Calibri"/>
              </a:rPr>
              <a:t>%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de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75" b="1">
                <a:latin typeface="Calibri"/>
                <a:cs typeface="Calibri"/>
              </a:rPr>
              <a:t>l’ensemble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114" b="1">
                <a:latin typeface="Calibri"/>
                <a:cs typeface="Calibri"/>
              </a:rPr>
              <a:t>des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90" b="1">
                <a:latin typeface="Calibri"/>
                <a:cs typeface="Calibri"/>
              </a:rPr>
              <a:t>postes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90" b="1">
                <a:latin typeface="Calibri"/>
                <a:cs typeface="Calibri"/>
              </a:rPr>
              <a:t>salariés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30" b="1">
                <a:latin typeface="Calibri"/>
                <a:cs typeface="Calibri"/>
              </a:rPr>
              <a:t>du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600" spc="45" b="1">
                <a:latin typeface="Calibri"/>
                <a:cs typeface="Calibri"/>
              </a:rPr>
              <a:t>département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4828413"/>
            <a:ext cx="720153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10" b="1">
                <a:latin typeface="Calibri"/>
                <a:cs typeface="Calibri"/>
              </a:rPr>
              <a:t>Baisse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de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13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170" b="1">
                <a:latin typeface="Calibri"/>
                <a:cs typeface="Calibri"/>
              </a:rPr>
              <a:t>%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de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l’emploi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75" b="1">
                <a:latin typeface="Calibri"/>
                <a:cs typeface="Calibri"/>
              </a:rPr>
              <a:t>salarié</a:t>
            </a:r>
            <a:r>
              <a:rPr dirty="0" sz="1600" spc="35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industriel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entre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1989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et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2023</a:t>
            </a:r>
            <a:r>
              <a:rPr dirty="0" sz="1600" spc="-8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(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70" b="1">
                <a:latin typeface="Calibri"/>
                <a:cs typeface="Calibri"/>
              </a:rPr>
              <a:t>-</a:t>
            </a:r>
            <a:r>
              <a:rPr dirty="0" sz="1600" b="1">
                <a:latin typeface="Calibri"/>
                <a:cs typeface="Calibri"/>
              </a:rPr>
              <a:t>11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170" b="1">
                <a:latin typeface="Calibri"/>
                <a:cs typeface="Calibri"/>
              </a:rPr>
              <a:t>%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en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Paca)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3753" y="6097625"/>
            <a:ext cx="73729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0" b="1">
                <a:latin typeface="Calibri"/>
                <a:cs typeface="Calibri"/>
              </a:rPr>
              <a:t>*</a:t>
            </a:r>
            <a:r>
              <a:rPr dirty="0" sz="1000" spc="30" b="1">
                <a:latin typeface="Calibri"/>
                <a:cs typeface="Calibri"/>
              </a:rPr>
              <a:t>hormis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65" b="1">
                <a:latin typeface="Calibri"/>
                <a:cs typeface="Calibri"/>
              </a:rPr>
              <a:t>les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activités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qui</a:t>
            </a:r>
            <a:r>
              <a:rPr dirty="0" sz="1000" spc="10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relèvent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du</a:t>
            </a:r>
            <a:r>
              <a:rPr dirty="0" sz="1000" spc="25" b="1">
                <a:latin typeface="Calibri"/>
                <a:cs typeface="Calibri"/>
              </a:rPr>
              <a:t> </a:t>
            </a:r>
            <a:r>
              <a:rPr dirty="0" sz="1000" spc="65" b="1">
                <a:latin typeface="Calibri"/>
                <a:cs typeface="Calibri"/>
              </a:rPr>
              <a:t>commerce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45" b="1">
                <a:latin typeface="Calibri"/>
                <a:cs typeface="Calibri"/>
              </a:rPr>
              <a:t>artisanal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(charcuterie,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60" b="1">
                <a:latin typeface="Calibri"/>
                <a:cs typeface="Calibri"/>
              </a:rPr>
              <a:t>code</a:t>
            </a:r>
            <a:r>
              <a:rPr dirty="0" sz="1000" spc="10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NAF 1013B</a:t>
            </a:r>
            <a:r>
              <a:rPr dirty="0" sz="1000" spc="45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;</a:t>
            </a:r>
            <a:r>
              <a:rPr dirty="0" sz="1000" spc="10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boulangerie,</a:t>
            </a:r>
            <a:r>
              <a:rPr dirty="0" sz="1000" spc="25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1071C</a:t>
            </a:r>
            <a:r>
              <a:rPr dirty="0" sz="1000" spc="55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;</a:t>
            </a:r>
            <a:r>
              <a:rPr dirty="0" sz="1000" spc="10" b="1">
                <a:latin typeface="Calibri"/>
                <a:cs typeface="Calibri"/>
              </a:rPr>
              <a:t> </a:t>
            </a:r>
            <a:r>
              <a:rPr dirty="0" sz="1000" spc="30" b="1">
                <a:latin typeface="Calibri"/>
                <a:cs typeface="Calibri"/>
              </a:rPr>
              <a:t>pâtisserie,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1071D)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9539" y="6119266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767676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8316" y="3129417"/>
            <a:ext cx="1022919" cy="99018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27175" y="3549853"/>
            <a:ext cx="61087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65" b="1">
                <a:latin typeface="Calibri"/>
                <a:cs typeface="Calibri"/>
              </a:rPr>
              <a:t>Une</a:t>
            </a:r>
            <a:r>
              <a:rPr dirty="0" sz="1600" spc="10" b="1">
                <a:latin typeface="Calibri"/>
                <a:cs typeface="Calibri"/>
              </a:rPr>
              <a:t> proportion </a:t>
            </a:r>
            <a:r>
              <a:rPr dirty="0" sz="1600" spc="70" b="1">
                <a:latin typeface="Calibri"/>
                <a:cs typeface="Calibri"/>
              </a:rPr>
              <a:t>de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100" b="1">
                <a:latin typeface="Calibri"/>
                <a:cs typeface="Calibri"/>
              </a:rPr>
              <a:t>cadres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10" b="1">
                <a:latin typeface="Calibri"/>
                <a:cs typeface="Calibri"/>
              </a:rPr>
              <a:t>et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de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80" b="1">
                <a:latin typeface="Calibri"/>
                <a:cs typeface="Calibri"/>
              </a:rPr>
              <a:t>professions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intermédiaires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100" b="1">
                <a:latin typeface="Calibri"/>
                <a:cs typeface="Calibri"/>
              </a:rPr>
              <a:t>dans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le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55" b="1">
                <a:latin typeface="Calibri"/>
                <a:cs typeface="Calibri"/>
              </a:rPr>
              <a:t>département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légèrement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supérieure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à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la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moyenne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régionale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751" y="4405743"/>
            <a:ext cx="661974" cy="633502"/>
          </a:xfrm>
          <a:prstGeom prst="rect">
            <a:avLst/>
          </a:prstGeom>
        </p:spPr>
      </p:pic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xfrm>
            <a:off x="2948177" y="284225"/>
            <a:ext cx="25019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80" b="0">
                <a:latin typeface="Calibri"/>
                <a:cs typeface="Calibri"/>
              </a:rPr>
              <a:t>Les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70" b="0">
                <a:latin typeface="Calibri"/>
                <a:cs typeface="Calibri"/>
              </a:rPr>
              <a:t>chiffres</a:t>
            </a:r>
            <a:r>
              <a:rPr dirty="0" sz="2800" spc="-60" b="0">
                <a:latin typeface="Calibri"/>
                <a:cs typeface="Calibri"/>
              </a:rPr>
              <a:t> </a:t>
            </a:r>
            <a:r>
              <a:rPr dirty="0" sz="2800" spc="150" b="0">
                <a:latin typeface="Calibri"/>
                <a:cs typeface="Calibri"/>
              </a:rPr>
              <a:t>clés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172" y="6433368"/>
            <a:ext cx="711898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départementale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8524" y="5981056"/>
            <a:ext cx="13519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35" b="1" i="1">
                <a:latin typeface="Calibri"/>
                <a:cs typeface="Calibri"/>
              </a:rPr>
              <a:t> </a:t>
            </a:r>
            <a:r>
              <a:rPr dirty="0" sz="900" spc="20" b="1" i="1">
                <a:latin typeface="Calibri"/>
                <a:cs typeface="Calibri"/>
              </a:rPr>
              <a:t>:</a:t>
            </a:r>
            <a:r>
              <a:rPr dirty="0" sz="900" spc="60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</a:t>
            </a:r>
            <a:r>
              <a:rPr dirty="0" sz="900" spc="3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Flores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spc="-20" i="1"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81050" y="234772"/>
            <a:ext cx="7999730" cy="8794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6995" marR="5080" indent="-74930">
              <a:lnSpc>
                <a:spcPct val="100000"/>
              </a:lnSpc>
              <a:spcBef>
                <a:spcPts val="95"/>
              </a:spcBef>
            </a:pPr>
            <a:r>
              <a:rPr dirty="0" sz="2800" spc="60" b="0">
                <a:solidFill>
                  <a:srgbClr val="4E94D9"/>
                </a:solidFill>
                <a:latin typeface="Calibri"/>
                <a:cs typeface="Calibri"/>
              </a:rPr>
              <a:t>Fin</a:t>
            </a:r>
            <a:r>
              <a:rPr dirty="0" sz="2800" spc="-6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800" spc="55" b="0">
                <a:solidFill>
                  <a:srgbClr val="4E94D9"/>
                </a:solidFill>
                <a:latin typeface="Calibri"/>
                <a:cs typeface="Calibri"/>
              </a:rPr>
              <a:t>2023,</a:t>
            </a:r>
            <a:r>
              <a:rPr dirty="0" sz="2800" spc="-1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800" spc="55" b="0">
                <a:solidFill>
                  <a:srgbClr val="4E94D9"/>
                </a:solidFill>
                <a:latin typeface="Calibri"/>
                <a:cs typeface="Calibri"/>
              </a:rPr>
              <a:t>l'industrie</a:t>
            </a:r>
            <a:r>
              <a:rPr dirty="0" sz="2800" spc="-5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800" spc="90" b="0">
                <a:solidFill>
                  <a:srgbClr val="4E94D9"/>
                </a:solidFill>
                <a:latin typeface="Calibri"/>
                <a:cs typeface="Calibri"/>
              </a:rPr>
              <a:t>compte</a:t>
            </a:r>
            <a:r>
              <a:rPr dirty="0" sz="2800" spc="-3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800" spc="55" b="0">
                <a:solidFill>
                  <a:srgbClr val="4E94D9"/>
                </a:solidFill>
                <a:latin typeface="Calibri"/>
                <a:cs typeface="Calibri"/>
              </a:rPr>
              <a:t>3</a:t>
            </a:r>
            <a:r>
              <a:rPr dirty="0" sz="2800" spc="-4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800" spc="50" b="0">
                <a:solidFill>
                  <a:srgbClr val="4E94D9"/>
                </a:solidFill>
                <a:latin typeface="Calibri"/>
                <a:cs typeface="Calibri"/>
              </a:rPr>
              <a:t>380</a:t>
            </a:r>
            <a:r>
              <a:rPr dirty="0" sz="2800" spc="-2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800" spc="95" b="0">
                <a:solidFill>
                  <a:srgbClr val="4E94D9"/>
                </a:solidFill>
                <a:latin typeface="Calibri"/>
                <a:cs typeface="Calibri"/>
              </a:rPr>
              <a:t>établissements</a:t>
            </a:r>
            <a:r>
              <a:rPr dirty="0" sz="2800" spc="-5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800" spc="-25" b="0">
                <a:solidFill>
                  <a:srgbClr val="4E94D9"/>
                </a:solidFill>
                <a:latin typeface="Calibri"/>
                <a:cs typeface="Calibri"/>
              </a:rPr>
              <a:t>et </a:t>
            </a:r>
            <a:r>
              <a:rPr dirty="0" sz="2800" spc="50" b="0">
                <a:solidFill>
                  <a:srgbClr val="4E94D9"/>
                </a:solidFill>
                <a:latin typeface="Calibri"/>
                <a:cs typeface="Calibri"/>
              </a:rPr>
              <a:t>75</a:t>
            </a:r>
            <a:r>
              <a:rPr dirty="0" sz="2800" spc="-40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800" spc="50" b="0">
                <a:solidFill>
                  <a:srgbClr val="4E94D9"/>
                </a:solidFill>
                <a:latin typeface="Calibri"/>
                <a:cs typeface="Calibri"/>
              </a:rPr>
              <a:t>270</a:t>
            </a:r>
            <a:r>
              <a:rPr dirty="0" sz="2800" spc="-20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800" spc="105" b="0">
                <a:solidFill>
                  <a:srgbClr val="4E94D9"/>
                </a:solidFill>
                <a:latin typeface="Calibri"/>
                <a:cs typeface="Calibri"/>
              </a:rPr>
              <a:t>postes</a:t>
            </a:r>
            <a:r>
              <a:rPr dirty="0" sz="2800" spc="-3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800" spc="114" b="0">
                <a:solidFill>
                  <a:srgbClr val="4E94D9"/>
                </a:solidFill>
                <a:latin typeface="Calibri"/>
                <a:cs typeface="Calibri"/>
              </a:rPr>
              <a:t>salariés</a:t>
            </a:r>
            <a:r>
              <a:rPr dirty="0" sz="2800" spc="-5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800" spc="130" b="0">
                <a:solidFill>
                  <a:srgbClr val="4E94D9"/>
                </a:solidFill>
                <a:latin typeface="Calibri"/>
                <a:cs typeface="Calibri"/>
              </a:rPr>
              <a:t>dans</a:t>
            </a:r>
            <a:r>
              <a:rPr dirty="0" sz="2800" spc="-4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800" spc="135" b="0">
                <a:solidFill>
                  <a:srgbClr val="4E94D9"/>
                </a:solidFill>
                <a:latin typeface="Calibri"/>
                <a:cs typeface="Calibri"/>
              </a:rPr>
              <a:t>les</a:t>
            </a:r>
            <a:r>
              <a:rPr dirty="0" sz="2800" spc="-40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800" spc="130" b="0">
                <a:solidFill>
                  <a:srgbClr val="4E94D9"/>
                </a:solidFill>
                <a:latin typeface="Calibri"/>
                <a:cs typeface="Calibri"/>
              </a:rPr>
              <a:t>Bouches-</a:t>
            </a:r>
            <a:r>
              <a:rPr dirty="0" sz="2800" spc="80" b="0">
                <a:solidFill>
                  <a:srgbClr val="4E94D9"/>
                </a:solidFill>
                <a:latin typeface="Calibri"/>
                <a:cs typeface="Calibri"/>
              </a:rPr>
              <a:t>du-</a:t>
            </a:r>
            <a:r>
              <a:rPr dirty="0" sz="2800" spc="75" b="0">
                <a:solidFill>
                  <a:srgbClr val="4E94D9"/>
                </a:solidFill>
                <a:latin typeface="Calibri"/>
                <a:cs typeface="Calibri"/>
              </a:rPr>
              <a:t>Rhône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0762" y="1447615"/>
            <a:ext cx="594423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b="1">
                <a:latin typeface="Calibri"/>
                <a:cs typeface="Calibri"/>
              </a:rPr>
              <a:t>Répartition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des</a:t>
            </a:r>
            <a:r>
              <a:rPr dirty="0" sz="1100" spc="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établissements</a:t>
            </a:r>
            <a:r>
              <a:rPr dirty="0" sz="1100" spc="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et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des</a:t>
            </a:r>
            <a:r>
              <a:rPr dirty="0" sz="1100" spc="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postes</a:t>
            </a:r>
            <a:r>
              <a:rPr dirty="0" sz="1100" spc="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salariés</a:t>
            </a:r>
            <a:r>
              <a:rPr dirty="0" sz="1100" spc="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par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secteur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d'activité</a:t>
            </a:r>
            <a:r>
              <a:rPr dirty="0" sz="1100" spc="5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industriel,</a:t>
            </a:r>
            <a:r>
              <a:rPr dirty="0" sz="1100" spc="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fin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2023</a:t>
            </a:r>
            <a:r>
              <a:rPr dirty="0" sz="1100" spc="60" b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(en</a:t>
            </a:r>
            <a:r>
              <a:rPr dirty="0" sz="1100" spc="45" i="1">
                <a:latin typeface="Calibri"/>
                <a:cs typeface="Calibri"/>
              </a:rPr>
              <a:t> </a:t>
            </a:r>
            <a:r>
              <a:rPr dirty="0" sz="1100" spc="-25" i="1">
                <a:latin typeface="Calibri"/>
                <a:cs typeface="Calibri"/>
              </a:rPr>
              <a:t>%)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04855" y="1641545"/>
          <a:ext cx="7211059" cy="4394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5050"/>
                <a:gridCol w="1153795"/>
                <a:gridCol w="1125220"/>
              </a:tblGrid>
              <a:tr h="200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Établissements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0A983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Postes</a:t>
                      </a:r>
                      <a:r>
                        <a:rPr dirty="0" sz="11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salariés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0A98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Autres industries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manufacturières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réparation et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installation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machines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et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d'équipements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019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11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216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matériels de</a:t>
                      </a:r>
                      <a:r>
                        <a:rPr dirty="0" sz="11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transport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72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11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078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Production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distribution</a:t>
                      </a:r>
                      <a:r>
                        <a:rPr dirty="0" sz="11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d'électricité,</a:t>
                      </a:r>
                      <a:r>
                        <a:rPr dirty="0" sz="11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gaz,</a:t>
                      </a:r>
                      <a:r>
                        <a:rPr dirty="0" sz="11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vapeur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d'air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conditionné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129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1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610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Production</a:t>
                      </a:r>
                      <a:r>
                        <a:rPr dirty="0" sz="11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distribution</a:t>
                      </a:r>
                      <a:r>
                        <a:rPr dirty="0" sz="11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d'eau</a:t>
                      </a:r>
                      <a:r>
                        <a:rPr dirty="0" sz="11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1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assainissement,</a:t>
                      </a:r>
                      <a:r>
                        <a:rPr dirty="0" sz="11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gestion</a:t>
                      </a:r>
                      <a:r>
                        <a:rPr dirty="0" sz="11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des</a:t>
                      </a:r>
                      <a:r>
                        <a:rPr dirty="0" sz="11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déchets</a:t>
                      </a:r>
                      <a:r>
                        <a:rPr dirty="0" sz="11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et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dépollution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329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1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276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Métallurgie</a:t>
                      </a:r>
                      <a:r>
                        <a:rPr dirty="0" sz="110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1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11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11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métalliques</a:t>
                      </a:r>
                      <a:r>
                        <a:rPr dirty="0" sz="11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l'exception</a:t>
                      </a:r>
                      <a:r>
                        <a:rPr dirty="0" sz="11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des</a:t>
                      </a:r>
                      <a:r>
                        <a:rPr dirty="0" sz="11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machines</a:t>
                      </a:r>
                      <a:r>
                        <a:rPr dirty="0" sz="11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et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des</a:t>
                      </a:r>
                      <a:r>
                        <a:rPr dirty="0" sz="11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équipements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338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1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218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Fabrication de</a:t>
                      </a:r>
                      <a:r>
                        <a:rPr dirty="0" sz="110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denrées</a:t>
                      </a:r>
                      <a:r>
                        <a:rPr dirty="0" sz="11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alimentaires,</a:t>
                      </a:r>
                      <a:r>
                        <a:rPr dirty="0" sz="11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boissons</a:t>
                      </a:r>
                      <a:r>
                        <a:rPr dirty="0" sz="11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11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sz="110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tabac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439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1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467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11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11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informatiques,</a:t>
                      </a:r>
                      <a:r>
                        <a:rPr dirty="0" sz="11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électroniques</a:t>
                      </a:r>
                      <a:r>
                        <a:rPr dirty="0" sz="11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et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optiques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1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396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Industrie</a:t>
                      </a:r>
                      <a:r>
                        <a:rPr dirty="0" sz="11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chimique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148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1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547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en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caoutchouc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en plastique</a:t>
                      </a:r>
                      <a:r>
                        <a:rPr dirty="0" sz="110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ainsi</a:t>
                      </a:r>
                      <a:r>
                        <a:rPr dirty="0" sz="11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10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produits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minéraux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non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métalliques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249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1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464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Travail</a:t>
                      </a:r>
                      <a:r>
                        <a:rPr dirty="0" sz="11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1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bois,</a:t>
                      </a:r>
                      <a:r>
                        <a:rPr dirty="0" sz="11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industries</a:t>
                      </a:r>
                      <a:r>
                        <a:rPr dirty="0" sz="11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papier</a:t>
                      </a:r>
                      <a:r>
                        <a:rPr dirty="0" sz="11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imprimerie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215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005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11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machines</a:t>
                      </a:r>
                      <a:r>
                        <a:rPr dirty="0" sz="11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équipements</a:t>
                      </a:r>
                      <a:r>
                        <a:rPr dirty="0" sz="11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n.c.a.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96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906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Cokéfaction</a:t>
                      </a:r>
                      <a:r>
                        <a:rPr dirty="0" sz="11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1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raffinage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412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11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textiles,</a:t>
                      </a:r>
                      <a:r>
                        <a:rPr dirty="0" sz="11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industries</a:t>
                      </a:r>
                      <a:r>
                        <a:rPr dirty="0" sz="11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l'habillement,</a:t>
                      </a:r>
                      <a:r>
                        <a:rPr dirty="0" sz="11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industrie</a:t>
                      </a:r>
                      <a:r>
                        <a:rPr dirty="0" sz="110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1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cuir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la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chaussure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137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990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110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d'équipements</a:t>
                      </a:r>
                      <a:r>
                        <a:rPr dirty="0" sz="110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électriques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56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865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Industries</a:t>
                      </a:r>
                      <a:r>
                        <a:rPr dirty="0" sz="110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extractives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31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425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Industrie</a:t>
                      </a:r>
                      <a:r>
                        <a:rPr dirty="0" sz="11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pharmaceutique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391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spc="-10" b="1">
                          <a:latin typeface="Verdana"/>
                          <a:cs typeface="Verdana"/>
                        </a:rPr>
                        <a:t>Ensemble</a:t>
                      </a:r>
                      <a:endParaRPr sz="95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b="1">
                          <a:latin typeface="Verdana"/>
                          <a:cs typeface="Verdana"/>
                        </a:rPr>
                        <a:t>3</a:t>
                      </a:r>
                      <a:r>
                        <a:rPr dirty="0" sz="950" spc="-4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-25" b="1">
                          <a:latin typeface="Verdana"/>
                          <a:cs typeface="Verdana"/>
                        </a:rPr>
                        <a:t>382</a:t>
                      </a:r>
                      <a:endParaRPr sz="95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b="1">
                          <a:latin typeface="Verdana"/>
                          <a:cs typeface="Verdana"/>
                        </a:rPr>
                        <a:t>75</a:t>
                      </a:r>
                      <a:r>
                        <a:rPr dirty="0" sz="950" spc="-5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-25" b="1">
                          <a:latin typeface="Verdana"/>
                          <a:cs typeface="Verdana"/>
                        </a:rPr>
                        <a:t>266</a:t>
                      </a:r>
                      <a:endParaRPr sz="950">
                        <a:latin typeface="Verdana"/>
                        <a:cs typeface="Verdana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580631" y="1401317"/>
            <a:ext cx="582930" cy="220345"/>
          </a:xfrm>
          <a:custGeom>
            <a:avLst/>
            <a:gdLst/>
            <a:ahLst/>
            <a:cxnLst/>
            <a:rect l="l" t="t" r="r" b="b"/>
            <a:pathLst>
              <a:path w="582929" h="220344">
                <a:moveTo>
                  <a:pt x="545973" y="0"/>
                </a:moveTo>
                <a:lnTo>
                  <a:pt x="0" y="0"/>
                </a:lnTo>
                <a:lnTo>
                  <a:pt x="0" y="219964"/>
                </a:lnTo>
                <a:lnTo>
                  <a:pt x="582676" y="219964"/>
                </a:lnTo>
                <a:lnTo>
                  <a:pt x="582676" y="36576"/>
                </a:lnTo>
                <a:lnTo>
                  <a:pt x="579798" y="22342"/>
                </a:lnTo>
                <a:lnTo>
                  <a:pt x="571944" y="10715"/>
                </a:lnTo>
                <a:lnTo>
                  <a:pt x="560280" y="2875"/>
                </a:lnTo>
                <a:lnTo>
                  <a:pt x="5459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22172" y="6433368"/>
            <a:ext cx="711898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départementale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22172" y="6433368"/>
            <a:ext cx="711898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départementale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8655" y="4533388"/>
            <a:ext cx="5384800" cy="39306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Note</a:t>
            </a:r>
            <a:r>
              <a:rPr dirty="0" sz="10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z="10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50" b="1">
                <a:solidFill>
                  <a:srgbClr val="FF0000"/>
                </a:solidFill>
                <a:latin typeface="Calibri"/>
                <a:cs typeface="Calibri"/>
              </a:rPr>
              <a:t>Depuis</a:t>
            </a:r>
            <a:r>
              <a:rPr dirty="0" sz="1000" spc="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50" b="1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dirty="0" sz="1000" spc="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fin</a:t>
            </a:r>
            <a:r>
              <a:rPr dirty="0" sz="1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2023,</a:t>
            </a:r>
            <a:r>
              <a:rPr dirty="0" sz="1000" spc="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50" b="1">
                <a:solidFill>
                  <a:srgbClr val="FF0000"/>
                </a:solidFill>
                <a:latin typeface="Calibri"/>
                <a:cs typeface="Calibri"/>
              </a:rPr>
              <a:t>certains</a:t>
            </a:r>
            <a:r>
              <a:rPr dirty="0" sz="10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50" b="1">
                <a:solidFill>
                  <a:srgbClr val="FF0000"/>
                </a:solidFill>
                <a:latin typeface="Calibri"/>
                <a:cs typeface="Calibri"/>
              </a:rPr>
              <a:t>établissements</a:t>
            </a:r>
            <a:r>
              <a:rPr dirty="0" sz="1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ont</a:t>
            </a:r>
            <a:r>
              <a:rPr dirty="0" sz="1000" spc="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pu</a:t>
            </a:r>
            <a:r>
              <a:rPr dirty="0" sz="1000" spc="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fermer,</a:t>
            </a:r>
            <a:r>
              <a:rPr dirty="0" sz="1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45" b="1">
                <a:solidFill>
                  <a:srgbClr val="FF0000"/>
                </a:solidFill>
                <a:latin typeface="Calibri"/>
                <a:cs typeface="Calibri"/>
              </a:rPr>
              <a:t>changer</a:t>
            </a:r>
            <a:r>
              <a:rPr dirty="0" sz="1000" spc="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0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0000"/>
                </a:solidFill>
                <a:latin typeface="Calibri"/>
                <a:cs typeface="Calibri"/>
              </a:rPr>
              <a:t>nom,</a:t>
            </a:r>
            <a:r>
              <a:rPr dirty="0" sz="10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Calibri"/>
                <a:cs typeface="Calibri"/>
              </a:rPr>
              <a:t>déménager.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35" b="1" i="1">
                <a:latin typeface="Calibri"/>
                <a:cs typeface="Calibri"/>
              </a:rPr>
              <a:t> </a:t>
            </a:r>
            <a:r>
              <a:rPr dirty="0" sz="900" spc="20" b="1" i="1">
                <a:latin typeface="Calibri"/>
                <a:cs typeface="Calibri"/>
              </a:rPr>
              <a:t>:</a:t>
            </a:r>
            <a:r>
              <a:rPr dirty="0" sz="900" spc="60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Flores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spc="-20" i="1"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26568" y="292988"/>
            <a:ext cx="858266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83005" marR="5080" indent="-1170940">
              <a:lnSpc>
                <a:spcPct val="100000"/>
              </a:lnSpc>
              <a:spcBef>
                <a:spcPts val="100"/>
              </a:spcBef>
            </a:pPr>
            <a:r>
              <a:rPr dirty="0" sz="2000" spc="120" b="0">
                <a:solidFill>
                  <a:srgbClr val="4E94D9"/>
                </a:solidFill>
                <a:latin typeface="Calibri"/>
                <a:cs typeface="Calibri"/>
              </a:rPr>
              <a:t>Les</a:t>
            </a:r>
            <a:r>
              <a:rPr dirty="0" sz="2000" spc="50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spc="20" b="0">
                <a:solidFill>
                  <a:srgbClr val="4E94D9"/>
                </a:solidFill>
                <a:latin typeface="Calibri"/>
                <a:cs typeface="Calibri"/>
              </a:rPr>
              <a:t>20</a:t>
            </a:r>
            <a:r>
              <a:rPr dirty="0" sz="2000" spc="1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spc="50" b="0">
                <a:solidFill>
                  <a:srgbClr val="4E94D9"/>
                </a:solidFill>
                <a:latin typeface="Calibri"/>
                <a:cs typeface="Calibri"/>
              </a:rPr>
              <a:t>principaux</a:t>
            </a:r>
            <a:r>
              <a:rPr dirty="0" sz="2000" spc="10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spc="65" b="0">
                <a:solidFill>
                  <a:srgbClr val="4E94D9"/>
                </a:solidFill>
                <a:latin typeface="Calibri"/>
                <a:cs typeface="Calibri"/>
              </a:rPr>
              <a:t>établissements</a:t>
            </a:r>
            <a:r>
              <a:rPr dirty="0" sz="2000" spc="4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spc="20" b="0">
                <a:solidFill>
                  <a:srgbClr val="4E94D9"/>
                </a:solidFill>
                <a:latin typeface="Calibri"/>
                <a:cs typeface="Calibri"/>
              </a:rPr>
              <a:t>employeurs </a:t>
            </a:r>
            <a:r>
              <a:rPr dirty="0" sz="2000" spc="65" b="0">
                <a:solidFill>
                  <a:srgbClr val="4E94D9"/>
                </a:solidFill>
                <a:latin typeface="Calibri"/>
                <a:cs typeface="Calibri"/>
              </a:rPr>
              <a:t>actifs</a:t>
            </a:r>
            <a:r>
              <a:rPr dirty="0" sz="2000" spc="20" b="0">
                <a:solidFill>
                  <a:srgbClr val="4E94D9"/>
                </a:solidFill>
                <a:latin typeface="Calibri"/>
                <a:cs typeface="Calibri"/>
              </a:rPr>
              <a:t> fin</a:t>
            </a:r>
            <a:r>
              <a:rPr dirty="0" sz="2000" spc="3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spc="20" b="0">
                <a:solidFill>
                  <a:srgbClr val="4E94D9"/>
                </a:solidFill>
                <a:latin typeface="Calibri"/>
                <a:cs typeface="Calibri"/>
              </a:rPr>
              <a:t>2023</a:t>
            </a:r>
            <a:r>
              <a:rPr dirty="0" sz="2000" spc="2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spc="20" b="0">
                <a:solidFill>
                  <a:srgbClr val="4E94D9"/>
                </a:solidFill>
                <a:latin typeface="Calibri"/>
                <a:cs typeface="Calibri"/>
              </a:rPr>
              <a:t>concentrent</a:t>
            </a:r>
            <a:r>
              <a:rPr dirty="0" sz="2000" spc="10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spc="20" b="0">
                <a:solidFill>
                  <a:srgbClr val="4E94D9"/>
                </a:solidFill>
                <a:latin typeface="Calibri"/>
                <a:cs typeface="Calibri"/>
              </a:rPr>
              <a:t>34</a:t>
            </a:r>
            <a:r>
              <a:rPr dirty="0" sz="2000" spc="1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spc="175" b="0">
                <a:solidFill>
                  <a:srgbClr val="4E94D9"/>
                </a:solidFill>
                <a:latin typeface="Calibri"/>
                <a:cs typeface="Calibri"/>
              </a:rPr>
              <a:t>% </a:t>
            </a:r>
            <a:r>
              <a:rPr dirty="0" sz="2000" spc="100" b="0">
                <a:solidFill>
                  <a:srgbClr val="4E94D9"/>
                </a:solidFill>
                <a:latin typeface="Calibri"/>
                <a:cs typeface="Calibri"/>
              </a:rPr>
              <a:t>des</a:t>
            </a:r>
            <a:r>
              <a:rPr dirty="0" sz="2000" spc="40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spc="75" b="0">
                <a:solidFill>
                  <a:srgbClr val="4E94D9"/>
                </a:solidFill>
                <a:latin typeface="Calibri"/>
                <a:cs typeface="Calibri"/>
              </a:rPr>
              <a:t>postes</a:t>
            </a:r>
            <a:r>
              <a:rPr dirty="0" sz="2000" spc="4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spc="80" b="0">
                <a:solidFill>
                  <a:srgbClr val="4E94D9"/>
                </a:solidFill>
                <a:latin typeface="Calibri"/>
                <a:cs typeface="Calibri"/>
              </a:rPr>
              <a:t>salariés</a:t>
            </a:r>
            <a:r>
              <a:rPr dirty="0" sz="2000" spc="40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spc="55" b="0">
                <a:solidFill>
                  <a:srgbClr val="4E94D9"/>
                </a:solidFill>
                <a:latin typeface="Calibri"/>
                <a:cs typeface="Calibri"/>
              </a:rPr>
              <a:t>de</a:t>
            </a:r>
            <a:r>
              <a:rPr dirty="0" sz="2000" spc="4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4E94D9"/>
                </a:solidFill>
                <a:latin typeface="Calibri"/>
                <a:cs typeface="Calibri"/>
              </a:rPr>
              <a:t>l'industrie</a:t>
            </a:r>
            <a:r>
              <a:rPr dirty="0" sz="2000" spc="40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spc="100" b="0">
                <a:solidFill>
                  <a:srgbClr val="4E94D9"/>
                </a:solidFill>
                <a:latin typeface="Calibri"/>
                <a:cs typeface="Calibri"/>
              </a:rPr>
              <a:t>des</a:t>
            </a:r>
            <a:r>
              <a:rPr dirty="0" sz="2000" spc="45" b="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2000" spc="90" b="0">
                <a:solidFill>
                  <a:srgbClr val="4E94D9"/>
                </a:solidFill>
                <a:latin typeface="Calibri"/>
                <a:cs typeface="Calibri"/>
              </a:rPr>
              <a:t>Bouches-</a:t>
            </a:r>
            <a:r>
              <a:rPr dirty="0" sz="2000" spc="55" b="0">
                <a:solidFill>
                  <a:srgbClr val="4E94D9"/>
                </a:solidFill>
                <a:latin typeface="Calibri"/>
                <a:cs typeface="Calibri"/>
              </a:rPr>
              <a:t>du-</a:t>
            </a:r>
            <a:r>
              <a:rPr dirty="0" sz="2000" spc="50" b="0">
                <a:solidFill>
                  <a:srgbClr val="4E94D9"/>
                </a:solidFill>
                <a:latin typeface="Calibri"/>
                <a:cs typeface="Calibri"/>
              </a:rPr>
              <a:t>Rhône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1449" y="1337780"/>
          <a:ext cx="8865870" cy="3159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8850"/>
                <a:gridCol w="3075304"/>
                <a:gridCol w="673735"/>
                <a:gridCol w="1450975"/>
                <a:gridCol w="927100"/>
                <a:gridCol w="426084"/>
              </a:tblGrid>
              <a:tr h="403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Raison</a:t>
                      </a:r>
                      <a:r>
                        <a:rPr dirty="0" sz="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sociale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28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Activité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 b="1">
                          <a:latin typeface="Calibri"/>
                          <a:cs typeface="Calibri"/>
                        </a:rPr>
                        <a:t>principale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l'établissement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 marL="227329" marR="20320" indent="-201930">
                        <a:lnSpc>
                          <a:spcPct val="113500"/>
                        </a:lnSpc>
                        <a:spcBef>
                          <a:spcPts val="40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Etablissement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siége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Commune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d'implantation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 marL="313690" marR="85725" indent="-224790">
                        <a:lnSpc>
                          <a:spcPct val="113500"/>
                        </a:lnSpc>
                        <a:spcBef>
                          <a:spcPts val="40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Tranche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d'effectif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salarié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Opco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AIRBUS</a:t>
                      </a:r>
                      <a:r>
                        <a:rPr dirty="0" sz="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HELICOPTERS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Construction</a:t>
                      </a:r>
                      <a:r>
                        <a:rPr dirty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aéronautique</a:t>
                      </a:r>
                      <a:r>
                        <a:rPr dirty="0" sz="8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spatiale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Oui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Marignane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000</a:t>
                      </a:r>
                      <a:r>
                        <a:rPr dirty="0" sz="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postes</a:t>
                      </a:r>
                      <a:r>
                        <a:rPr dirty="0" sz="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plus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10" b="1">
                          <a:latin typeface="Calibri"/>
                          <a:cs typeface="Calibri"/>
                        </a:rPr>
                        <a:t>STMICROELECTRONICS</a:t>
                      </a:r>
                      <a:r>
                        <a:rPr dirty="0" sz="8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 b="1">
                          <a:latin typeface="Calibri"/>
                          <a:cs typeface="Calibri"/>
                        </a:rPr>
                        <a:t>ROUSSET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composants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électroniques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Oui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Rousset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000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ARCELORMITTAL</a:t>
                      </a:r>
                      <a:r>
                        <a:rPr dirty="0" sz="80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MEDITERRANEE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Sidérurgie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Non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Fos-sur-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Mer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000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10" b="1">
                          <a:latin typeface="Calibri"/>
                          <a:cs typeface="Calibri"/>
                        </a:rPr>
                        <a:t>ELECTRICITE</a:t>
                      </a:r>
                      <a:r>
                        <a:rPr dirty="0" sz="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Distribution</a:t>
                      </a:r>
                      <a:r>
                        <a:rPr dirty="0" sz="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d'électricité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Non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Marseille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9e</a:t>
                      </a:r>
                      <a:r>
                        <a:rPr dirty="0" sz="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Arrondissement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000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SARTORIUS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STEDIM</a:t>
                      </a:r>
                      <a:r>
                        <a:rPr dirty="0" sz="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FMT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d'emballages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matières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plastiques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Oui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Aubagne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000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THALES</a:t>
                      </a:r>
                      <a:r>
                        <a:rPr dirty="0" sz="80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DIS</a:t>
                      </a:r>
                      <a:r>
                        <a:rPr dirty="0" sz="80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FRANCE</a:t>
                      </a:r>
                      <a:r>
                        <a:rPr dirty="0" sz="8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cartes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électroniques</a:t>
                      </a:r>
                      <a:r>
                        <a:rPr dirty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assemblées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Non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Gémenos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PETROINEOS</a:t>
                      </a:r>
                      <a:r>
                        <a:rPr dirty="0" sz="80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MANUFACTURING</a:t>
                      </a:r>
                      <a:r>
                        <a:rPr dirty="0" sz="800" spc="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FRANCE</a:t>
                      </a:r>
                      <a:r>
                        <a:rPr dirty="0" sz="80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Raffinage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pétrole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Oui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Martigues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DASSAULT</a:t>
                      </a:r>
                      <a:r>
                        <a:rPr dirty="0" sz="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AVIATION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Construction</a:t>
                      </a:r>
                      <a:r>
                        <a:rPr dirty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aéronautique</a:t>
                      </a:r>
                      <a:r>
                        <a:rPr dirty="0" sz="8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spatiale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Non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Istres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ENEDIS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Distribution</a:t>
                      </a:r>
                      <a:r>
                        <a:rPr dirty="0" sz="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d'électricité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Non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Aix-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en-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Provence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NAPHTACHIMIE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produits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organiques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de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base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Oui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Martigues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55" b="1">
                          <a:latin typeface="Calibri"/>
                          <a:cs typeface="Calibri"/>
                        </a:rPr>
                        <a:t>SOC</a:t>
                      </a:r>
                      <a:r>
                        <a:rPr dirty="0" sz="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CANAL</a:t>
                      </a:r>
                      <a:r>
                        <a:rPr dirty="0" sz="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PROVEN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35" b="1">
                          <a:latin typeface="Calibri"/>
                          <a:cs typeface="Calibri"/>
                        </a:rPr>
                        <a:t>AMENAG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REG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PROVENCALE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Captage,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traitement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distribution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d'eau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Oui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Le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Tholonet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999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ATLAS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PERNOD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RICARD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Production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 boissons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alcooliques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distillées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Oui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Marseille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2e</a:t>
                      </a:r>
                      <a:r>
                        <a:rPr dirty="0" sz="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Arrondissement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OCAPIAT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CARRIER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d'équipements</a:t>
                      </a:r>
                      <a:r>
                        <a:rPr dirty="0" sz="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aérauliques</a:t>
                      </a:r>
                      <a:r>
                        <a:rPr dirty="0" sz="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frigorifiques</a:t>
                      </a:r>
                      <a:r>
                        <a:rPr dirty="0" sz="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industriels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Non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Aubagne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SOCIETE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EAU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 DE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MARSEILLE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METROPOLE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Captage,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traitement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distribution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d'eau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Oui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Marseille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10e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Arrondissement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AKTO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 b="1">
                          <a:latin typeface="Calibri"/>
                          <a:cs typeface="Calibri"/>
                        </a:rPr>
                        <a:t>MIRION</a:t>
                      </a:r>
                      <a:r>
                        <a:rPr dirty="0" sz="80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TECHNOLOGIES</a:t>
                      </a:r>
                      <a:r>
                        <a:rPr dirty="0" sz="80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(MGPI)</a:t>
                      </a:r>
                      <a:r>
                        <a:rPr dirty="0" sz="800" spc="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SAS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d'instrumentation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scientifique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technique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Oui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Lamanon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10" b="1">
                          <a:latin typeface="Calibri"/>
                          <a:cs typeface="Calibri"/>
                        </a:rPr>
                        <a:t>BASELL</a:t>
                      </a:r>
                      <a:r>
                        <a:rPr dirty="0" sz="8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 b="1">
                          <a:latin typeface="Calibri"/>
                          <a:cs typeface="Calibri"/>
                        </a:rPr>
                        <a:t>POLYOLEFINES</a:t>
                      </a:r>
                      <a:r>
                        <a:rPr dirty="0" sz="80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de</a:t>
                      </a:r>
                      <a:r>
                        <a:rPr dirty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matières plastiques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base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Non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Berre-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l'Étang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ALTEO</a:t>
                      </a:r>
                      <a:r>
                        <a:rPr dirty="0" sz="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GARDANNE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Métallurgie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l'aluminium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Oui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Gardanne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HARIBO</a:t>
                      </a:r>
                      <a:r>
                        <a:rPr dirty="0" sz="80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RICQLES</a:t>
                      </a:r>
                      <a:r>
                        <a:rPr dirty="0" sz="800" spc="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ZAN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de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cacao,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chocolat</a:t>
                      </a:r>
                      <a:r>
                        <a:rPr dirty="0" sz="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confiserie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Oui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Marseille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14e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Arrondissement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OCAPIAT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35" b="1">
                          <a:latin typeface="Calibri"/>
                          <a:cs typeface="Calibri"/>
                        </a:rPr>
                        <a:t>KEM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ONE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produits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inorganiques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n.c.a.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Non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Martigues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186B23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35" b="1">
                          <a:latin typeface="Calibri"/>
                          <a:cs typeface="Calibri"/>
                        </a:rPr>
                        <a:t>KEM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ONE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produits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chimiques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inorganiques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n.c.a.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Non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Fos-sur-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Mer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499</a:t>
                      </a:r>
                      <a:r>
                        <a:rPr dirty="0" sz="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postes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186B23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186B2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86B23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03403" y="5827572"/>
            <a:ext cx="791972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Calibri"/>
                <a:cs typeface="Calibri"/>
              </a:rPr>
              <a:t>Un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Opco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(Organisme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paritaire</a:t>
            </a:r>
            <a:r>
              <a:rPr dirty="0" sz="1000" spc="1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collecteur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agréé)</a:t>
            </a:r>
            <a:r>
              <a:rPr dirty="0" sz="1000" spc="1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est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un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organisme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interprofessionnel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créé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en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2019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pour</a:t>
            </a:r>
            <a:r>
              <a:rPr dirty="0" sz="1000" spc="1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collecter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et</a:t>
            </a:r>
            <a:r>
              <a:rPr dirty="0" sz="1000" spc="9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gérer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les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contributions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des</a:t>
            </a:r>
            <a:r>
              <a:rPr dirty="0" sz="1000" spc="20">
                <a:latin typeface="Calibri"/>
                <a:cs typeface="Calibri"/>
              </a:rPr>
              <a:t> entreprises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en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matière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de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formation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professionnelle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et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d’apprentissage.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Il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existe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11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Opco,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Pour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en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savoir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plus: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u="sng" sz="1000" spc="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Présentation</a:t>
            </a:r>
            <a:r>
              <a:rPr dirty="0" u="sng" sz="10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des</a:t>
            </a:r>
            <a:r>
              <a:rPr dirty="0" u="sng" sz="10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11</a:t>
            </a:r>
            <a:r>
              <a:rPr dirty="0" u="sng" sz="1000" spc="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opérateurs</a:t>
            </a:r>
            <a:r>
              <a:rPr dirty="0" u="sng" sz="1000" spc="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-2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de</a:t>
            </a:r>
            <a:r>
              <a:rPr dirty="0" u="none" sz="1000" spc="30">
                <a:solidFill>
                  <a:srgbClr val="467885"/>
                </a:solidFill>
                <a:latin typeface="Calibri"/>
                <a:cs typeface="Calibri"/>
              </a:rPr>
              <a:t> </a:t>
            </a:r>
            <a:r>
              <a:rPr dirty="0" u="sng" sz="1000" spc="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compétences</a:t>
            </a:r>
            <a:r>
              <a:rPr dirty="0" u="sng" sz="1000" spc="-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dirty="0" u="sng" sz="10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Opco</a:t>
            </a:r>
            <a:r>
              <a:rPr dirty="0" u="sng" sz="10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dirty="0" u="sng" sz="1000" spc="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Centre</a:t>
            </a:r>
            <a:r>
              <a:rPr dirty="0" u="sng" sz="10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 Inffo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9" y="725856"/>
            <a:ext cx="9035983" cy="57195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7791" y="465085"/>
            <a:ext cx="174887" cy="174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2801" y="512220"/>
            <a:ext cx="1589057" cy="875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523" y="99595"/>
            <a:ext cx="7912287" cy="1953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22172" y="6433368"/>
            <a:ext cx="711898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départementale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26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724" y="760677"/>
            <a:ext cx="8602345" cy="5311775"/>
            <a:chOff x="167724" y="760677"/>
            <a:chExt cx="8602345" cy="5311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4742" y="760677"/>
              <a:ext cx="7234844" cy="5160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93794" y="3431070"/>
              <a:ext cx="869315" cy="869950"/>
            </a:xfrm>
            <a:custGeom>
              <a:avLst/>
              <a:gdLst/>
              <a:ahLst/>
              <a:cxnLst/>
              <a:rect l="l" t="t" r="r" b="b"/>
              <a:pathLst>
                <a:path w="869315" h="869950">
                  <a:moveTo>
                    <a:pt x="434596" y="0"/>
                  </a:moveTo>
                  <a:lnTo>
                    <a:pt x="387233" y="2550"/>
                  </a:lnTo>
                  <a:lnTo>
                    <a:pt x="341350" y="10024"/>
                  </a:lnTo>
                  <a:lnTo>
                    <a:pt x="297211" y="22158"/>
                  </a:lnTo>
                  <a:lnTo>
                    <a:pt x="255081" y="38685"/>
                  </a:lnTo>
                  <a:lnTo>
                    <a:pt x="215225" y="59342"/>
                  </a:lnTo>
                  <a:lnTo>
                    <a:pt x="177908" y="83861"/>
                  </a:lnTo>
                  <a:lnTo>
                    <a:pt x="143394" y="111980"/>
                  </a:lnTo>
                  <a:lnTo>
                    <a:pt x="111949" y="143432"/>
                  </a:lnTo>
                  <a:lnTo>
                    <a:pt x="83837" y="177952"/>
                  </a:lnTo>
                  <a:lnTo>
                    <a:pt x="59324" y="215275"/>
                  </a:lnTo>
                  <a:lnTo>
                    <a:pt x="38673" y="255137"/>
                  </a:lnTo>
                  <a:lnTo>
                    <a:pt x="22151" y="297272"/>
                  </a:lnTo>
                  <a:lnTo>
                    <a:pt x="10021" y="341414"/>
                  </a:lnTo>
                  <a:lnTo>
                    <a:pt x="2549" y="387300"/>
                  </a:lnTo>
                  <a:lnTo>
                    <a:pt x="0" y="434663"/>
                  </a:lnTo>
                  <a:lnTo>
                    <a:pt x="2549" y="482026"/>
                  </a:lnTo>
                  <a:lnTo>
                    <a:pt x="10021" y="527911"/>
                  </a:lnTo>
                  <a:lnTo>
                    <a:pt x="22151" y="572054"/>
                  </a:lnTo>
                  <a:lnTo>
                    <a:pt x="38673" y="614189"/>
                  </a:lnTo>
                  <a:lnTo>
                    <a:pt x="59324" y="654050"/>
                  </a:lnTo>
                  <a:lnTo>
                    <a:pt x="83837" y="691374"/>
                  </a:lnTo>
                  <a:lnTo>
                    <a:pt x="111949" y="725894"/>
                  </a:lnTo>
                  <a:lnTo>
                    <a:pt x="143394" y="757346"/>
                  </a:lnTo>
                  <a:lnTo>
                    <a:pt x="177908" y="785464"/>
                  </a:lnTo>
                  <a:lnTo>
                    <a:pt x="215225" y="809984"/>
                  </a:lnTo>
                  <a:lnTo>
                    <a:pt x="255081" y="830640"/>
                  </a:lnTo>
                  <a:lnTo>
                    <a:pt x="297211" y="847168"/>
                  </a:lnTo>
                  <a:lnTo>
                    <a:pt x="341350" y="859301"/>
                  </a:lnTo>
                  <a:lnTo>
                    <a:pt x="387233" y="866776"/>
                  </a:lnTo>
                  <a:lnTo>
                    <a:pt x="434596" y="869326"/>
                  </a:lnTo>
                  <a:lnTo>
                    <a:pt x="481959" y="866776"/>
                  </a:lnTo>
                  <a:lnTo>
                    <a:pt x="527845" y="859301"/>
                  </a:lnTo>
                  <a:lnTo>
                    <a:pt x="571987" y="847168"/>
                  </a:lnTo>
                  <a:lnTo>
                    <a:pt x="614122" y="830640"/>
                  </a:lnTo>
                  <a:lnTo>
                    <a:pt x="653984" y="809984"/>
                  </a:lnTo>
                  <a:lnTo>
                    <a:pt x="691308" y="785464"/>
                  </a:lnTo>
                  <a:lnTo>
                    <a:pt x="725828" y="757346"/>
                  </a:lnTo>
                  <a:lnTo>
                    <a:pt x="757280" y="725894"/>
                  </a:lnTo>
                  <a:lnTo>
                    <a:pt x="785399" y="691374"/>
                  </a:lnTo>
                  <a:lnTo>
                    <a:pt x="809919" y="654050"/>
                  </a:lnTo>
                  <a:lnTo>
                    <a:pt x="830575" y="614189"/>
                  </a:lnTo>
                  <a:lnTo>
                    <a:pt x="847102" y="572054"/>
                  </a:lnTo>
                  <a:lnTo>
                    <a:pt x="859236" y="527911"/>
                  </a:lnTo>
                  <a:lnTo>
                    <a:pt x="866711" y="482026"/>
                  </a:lnTo>
                  <a:lnTo>
                    <a:pt x="869261" y="434663"/>
                  </a:lnTo>
                  <a:lnTo>
                    <a:pt x="866711" y="387300"/>
                  </a:lnTo>
                  <a:lnTo>
                    <a:pt x="859236" y="341414"/>
                  </a:lnTo>
                  <a:lnTo>
                    <a:pt x="847102" y="297272"/>
                  </a:lnTo>
                  <a:lnTo>
                    <a:pt x="830575" y="255137"/>
                  </a:lnTo>
                  <a:lnTo>
                    <a:pt x="809919" y="215275"/>
                  </a:lnTo>
                  <a:lnTo>
                    <a:pt x="785399" y="177952"/>
                  </a:lnTo>
                  <a:lnTo>
                    <a:pt x="757280" y="143432"/>
                  </a:lnTo>
                  <a:lnTo>
                    <a:pt x="725828" y="111980"/>
                  </a:lnTo>
                  <a:lnTo>
                    <a:pt x="691308" y="83861"/>
                  </a:lnTo>
                  <a:lnTo>
                    <a:pt x="653984" y="59342"/>
                  </a:lnTo>
                  <a:lnTo>
                    <a:pt x="614122" y="38685"/>
                  </a:lnTo>
                  <a:lnTo>
                    <a:pt x="571987" y="22158"/>
                  </a:lnTo>
                  <a:lnTo>
                    <a:pt x="527845" y="10024"/>
                  </a:lnTo>
                  <a:lnTo>
                    <a:pt x="481959" y="2550"/>
                  </a:lnTo>
                  <a:lnTo>
                    <a:pt x="4345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93794" y="3431070"/>
              <a:ext cx="869315" cy="869950"/>
            </a:xfrm>
            <a:custGeom>
              <a:avLst/>
              <a:gdLst/>
              <a:ahLst/>
              <a:cxnLst/>
              <a:rect l="l" t="t" r="r" b="b"/>
              <a:pathLst>
                <a:path w="869315" h="869950">
                  <a:moveTo>
                    <a:pt x="869261" y="434663"/>
                  </a:moveTo>
                  <a:lnTo>
                    <a:pt x="866711" y="387300"/>
                  </a:lnTo>
                  <a:lnTo>
                    <a:pt x="859236" y="341414"/>
                  </a:lnTo>
                  <a:lnTo>
                    <a:pt x="847102" y="297272"/>
                  </a:lnTo>
                  <a:lnTo>
                    <a:pt x="830575" y="255137"/>
                  </a:lnTo>
                  <a:lnTo>
                    <a:pt x="809919" y="215275"/>
                  </a:lnTo>
                  <a:lnTo>
                    <a:pt x="785399" y="177952"/>
                  </a:lnTo>
                  <a:lnTo>
                    <a:pt x="757280" y="143432"/>
                  </a:lnTo>
                  <a:lnTo>
                    <a:pt x="725828" y="111980"/>
                  </a:lnTo>
                  <a:lnTo>
                    <a:pt x="691308" y="83861"/>
                  </a:lnTo>
                  <a:lnTo>
                    <a:pt x="653984" y="59342"/>
                  </a:lnTo>
                  <a:lnTo>
                    <a:pt x="614122" y="38685"/>
                  </a:lnTo>
                  <a:lnTo>
                    <a:pt x="571987" y="22158"/>
                  </a:lnTo>
                  <a:lnTo>
                    <a:pt x="527845" y="10024"/>
                  </a:lnTo>
                  <a:lnTo>
                    <a:pt x="481959" y="2550"/>
                  </a:lnTo>
                  <a:lnTo>
                    <a:pt x="434596" y="0"/>
                  </a:lnTo>
                  <a:lnTo>
                    <a:pt x="387233" y="2550"/>
                  </a:lnTo>
                  <a:lnTo>
                    <a:pt x="341350" y="10024"/>
                  </a:lnTo>
                  <a:lnTo>
                    <a:pt x="297211" y="22158"/>
                  </a:lnTo>
                  <a:lnTo>
                    <a:pt x="255081" y="38685"/>
                  </a:lnTo>
                  <a:lnTo>
                    <a:pt x="215225" y="59342"/>
                  </a:lnTo>
                  <a:lnTo>
                    <a:pt x="177908" y="83861"/>
                  </a:lnTo>
                  <a:lnTo>
                    <a:pt x="143394" y="111980"/>
                  </a:lnTo>
                  <a:lnTo>
                    <a:pt x="111949" y="143432"/>
                  </a:lnTo>
                  <a:lnTo>
                    <a:pt x="83837" y="177952"/>
                  </a:lnTo>
                  <a:lnTo>
                    <a:pt x="59324" y="215275"/>
                  </a:lnTo>
                  <a:lnTo>
                    <a:pt x="38673" y="255137"/>
                  </a:lnTo>
                  <a:lnTo>
                    <a:pt x="22151" y="297272"/>
                  </a:lnTo>
                  <a:lnTo>
                    <a:pt x="10021" y="341414"/>
                  </a:lnTo>
                  <a:lnTo>
                    <a:pt x="2549" y="387300"/>
                  </a:lnTo>
                  <a:lnTo>
                    <a:pt x="0" y="434663"/>
                  </a:lnTo>
                  <a:lnTo>
                    <a:pt x="2549" y="482026"/>
                  </a:lnTo>
                  <a:lnTo>
                    <a:pt x="10021" y="527911"/>
                  </a:lnTo>
                  <a:lnTo>
                    <a:pt x="22151" y="572054"/>
                  </a:lnTo>
                  <a:lnTo>
                    <a:pt x="38673" y="614189"/>
                  </a:lnTo>
                  <a:lnTo>
                    <a:pt x="59324" y="654050"/>
                  </a:lnTo>
                  <a:lnTo>
                    <a:pt x="83837" y="691374"/>
                  </a:lnTo>
                  <a:lnTo>
                    <a:pt x="111949" y="725894"/>
                  </a:lnTo>
                  <a:lnTo>
                    <a:pt x="143394" y="757346"/>
                  </a:lnTo>
                  <a:lnTo>
                    <a:pt x="177908" y="785464"/>
                  </a:lnTo>
                  <a:lnTo>
                    <a:pt x="215225" y="809984"/>
                  </a:lnTo>
                  <a:lnTo>
                    <a:pt x="255081" y="830640"/>
                  </a:lnTo>
                  <a:lnTo>
                    <a:pt x="297211" y="847168"/>
                  </a:lnTo>
                  <a:lnTo>
                    <a:pt x="341350" y="859301"/>
                  </a:lnTo>
                  <a:lnTo>
                    <a:pt x="387233" y="866776"/>
                  </a:lnTo>
                  <a:lnTo>
                    <a:pt x="434596" y="869326"/>
                  </a:lnTo>
                  <a:lnTo>
                    <a:pt x="481959" y="866776"/>
                  </a:lnTo>
                  <a:lnTo>
                    <a:pt x="527845" y="859301"/>
                  </a:lnTo>
                  <a:lnTo>
                    <a:pt x="571987" y="847168"/>
                  </a:lnTo>
                  <a:lnTo>
                    <a:pt x="614122" y="830640"/>
                  </a:lnTo>
                  <a:lnTo>
                    <a:pt x="653984" y="809984"/>
                  </a:lnTo>
                  <a:lnTo>
                    <a:pt x="691308" y="785464"/>
                  </a:lnTo>
                  <a:lnTo>
                    <a:pt x="725828" y="757346"/>
                  </a:lnTo>
                  <a:lnTo>
                    <a:pt x="757280" y="725894"/>
                  </a:lnTo>
                  <a:lnTo>
                    <a:pt x="785399" y="691374"/>
                  </a:lnTo>
                  <a:lnTo>
                    <a:pt x="809919" y="654050"/>
                  </a:lnTo>
                  <a:lnTo>
                    <a:pt x="830575" y="614189"/>
                  </a:lnTo>
                  <a:lnTo>
                    <a:pt x="847102" y="572054"/>
                  </a:lnTo>
                  <a:lnTo>
                    <a:pt x="859236" y="527911"/>
                  </a:lnTo>
                  <a:lnTo>
                    <a:pt x="866711" y="482026"/>
                  </a:lnTo>
                  <a:lnTo>
                    <a:pt x="869261" y="4346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309436" y="3728065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60" h="454660">
                  <a:moveTo>
                    <a:pt x="227295" y="0"/>
                  </a:moveTo>
                  <a:lnTo>
                    <a:pt x="181490" y="4618"/>
                  </a:lnTo>
                  <a:lnTo>
                    <a:pt x="138826" y="17864"/>
                  </a:lnTo>
                  <a:lnTo>
                    <a:pt x="100217" y="38825"/>
                  </a:lnTo>
                  <a:lnTo>
                    <a:pt x="66577" y="66586"/>
                  </a:lnTo>
                  <a:lnTo>
                    <a:pt x="38821" y="100234"/>
                  </a:lnTo>
                  <a:lnTo>
                    <a:pt x="17863" y="138855"/>
                  </a:lnTo>
                  <a:lnTo>
                    <a:pt x="4618" y="181536"/>
                  </a:lnTo>
                  <a:lnTo>
                    <a:pt x="0" y="227363"/>
                  </a:lnTo>
                  <a:lnTo>
                    <a:pt x="4618" y="273167"/>
                  </a:lnTo>
                  <a:lnTo>
                    <a:pt x="17863" y="315831"/>
                  </a:lnTo>
                  <a:lnTo>
                    <a:pt x="38821" y="354440"/>
                  </a:lnTo>
                  <a:lnTo>
                    <a:pt x="66577" y="388079"/>
                  </a:lnTo>
                  <a:lnTo>
                    <a:pt x="100217" y="415835"/>
                  </a:lnTo>
                  <a:lnTo>
                    <a:pt x="138826" y="436793"/>
                  </a:lnTo>
                  <a:lnTo>
                    <a:pt x="181490" y="450039"/>
                  </a:lnTo>
                  <a:lnTo>
                    <a:pt x="227295" y="454657"/>
                  </a:lnTo>
                  <a:lnTo>
                    <a:pt x="273122" y="450039"/>
                  </a:lnTo>
                  <a:lnTo>
                    <a:pt x="315803" y="436793"/>
                  </a:lnTo>
                  <a:lnTo>
                    <a:pt x="354424" y="415835"/>
                  </a:lnTo>
                  <a:lnTo>
                    <a:pt x="388073" y="388079"/>
                  </a:lnTo>
                  <a:lnTo>
                    <a:pt x="415834" y="354440"/>
                  </a:lnTo>
                  <a:lnTo>
                    <a:pt x="436794" y="315831"/>
                  </a:lnTo>
                  <a:lnTo>
                    <a:pt x="450041" y="273167"/>
                  </a:lnTo>
                  <a:lnTo>
                    <a:pt x="454659" y="227363"/>
                  </a:lnTo>
                  <a:lnTo>
                    <a:pt x="450041" y="181536"/>
                  </a:lnTo>
                  <a:lnTo>
                    <a:pt x="436794" y="138855"/>
                  </a:lnTo>
                  <a:lnTo>
                    <a:pt x="415834" y="100234"/>
                  </a:lnTo>
                  <a:lnTo>
                    <a:pt x="388073" y="66586"/>
                  </a:lnTo>
                  <a:lnTo>
                    <a:pt x="354424" y="38825"/>
                  </a:lnTo>
                  <a:lnTo>
                    <a:pt x="315803" y="17864"/>
                  </a:lnTo>
                  <a:lnTo>
                    <a:pt x="273122" y="4618"/>
                  </a:lnTo>
                  <a:lnTo>
                    <a:pt x="227295" y="0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09436" y="3728065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60" h="454660">
                  <a:moveTo>
                    <a:pt x="454659" y="227363"/>
                  </a:moveTo>
                  <a:lnTo>
                    <a:pt x="450041" y="181536"/>
                  </a:lnTo>
                  <a:lnTo>
                    <a:pt x="436794" y="138855"/>
                  </a:lnTo>
                  <a:lnTo>
                    <a:pt x="415834" y="100234"/>
                  </a:lnTo>
                  <a:lnTo>
                    <a:pt x="388073" y="66586"/>
                  </a:lnTo>
                  <a:lnTo>
                    <a:pt x="354424" y="38825"/>
                  </a:lnTo>
                  <a:lnTo>
                    <a:pt x="315803" y="17864"/>
                  </a:lnTo>
                  <a:lnTo>
                    <a:pt x="273122" y="4618"/>
                  </a:lnTo>
                  <a:lnTo>
                    <a:pt x="227295" y="0"/>
                  </a:lnTo>
                  <a:lnTo>
                    <a:pt x="181490" y="4618"/>
                  </a:lnTo>
                  <a:lnTo>
                    <a:pt x="138826" y="17864"/>
                  </a:lnTo>
                  <a:lnTo>
                    <a:pt x="100217" y="38825"/>
                  </a:lnTo>
                  <a:lnTo>
                    <a:pt x="66577" y="66586"/>
                  </a:lnTo>
                  <a:lnTo>
                    <a:pt x="38821" y="100234"/>
                  </a:lnTo>
                  <a:lnTo>
                    <a:pt x="17863" y="138855"/>
                  </a:lnTo>
                  <a:lnTo>
                    <a:pt x="4618" y="181536"/>
                  </a:lnTo>
                  <a:lnTo>
                    <a:pt x="0" y="227363"/>
                  </a:lnTo>
                  <a:lnTo>
                    <a:pt x="4618" y="273167"/>
                  </a:lnTo>
                  <a:lnTo>
                    <a:pt x="17863" y="315831"/>
                  </a:lnTo>
                  <a:lnTo>
                    <a:pt x="38821" y="354440"/>
                  </a:lnTo>
                  <a:lnTo>
                    <a:pt x="66577" y="388079"/>
                  </a:lnTo>
                  <a:lnTo>
                    <a:pt x="100217" y="415835"/>
                  </a:lnTo>
                  <a:lnTo>
                    <a:pt x="138826" y="436793"/>
                  </a:lnTo>
                  <a:lnTo>
                    <a:pt x="181490" y="450039"/>
                  </a:lnTo>
                  <a:lnTo>
                    <a:pt x="227295" y="454657"/>
                  </a:lnTo>
                  <a:lnTo>
                    <a:pt x="273122" y="450039"/>
                  </a:lnTo>
                  <a:lnTo>
                    <a:pt x="315803" y="436793"/>
                  </a:lnTo>
                  <a:lnTo>
                    <a:pt x="354424" y="415835"/>
                  </a:lnTo>
                  <a:lnTo>
                    <a:pt x="388073" y="388079"/>
                  </a:lnTo>
                  <a:lnTo>
                    <a:pt x="415834" y="354440"/>
                  </a:lnTo>
                  <a:lnTo>
                    <a:pt x="436794" y="315831"/>
                  </a:lnTo>
                  <a:lnTo>
                    <a:pt x="450041" y="273167"/>
                  </a:lnTo>
                  <a:lnTo>
                    <a:pt x="454659" y="2273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21508" y="4738461"/>
              <a:ext cx="244475" cy="244475"/>
            </a:xfrm>
            <a:custGeom>
              <a:avLst/>
              <a:gdLst/>
              <a:ahLst/>
              <a:cxnLst/>
              <a:rect l="l" t="t" r="r" b="b"/>
              <a:pathLst>
                <a:path w="244475" h="244475">
                  <a:moveTo>
                    <a:pt x="122047" y="0"/>
                  </a:moveTo>
                  <a:lnTo>
                    <a:pt x="74538" y="9589"/>
                  </a:lnTo>
                  <a:lnTo>
                    <a:pt x="35744" y="35735"/>
                  </a:lnTo>
                  <a:lnTo>
                    <a:pt x="9590" y="74509"/>
                  </a:lnTo>
                  <a:lnTo>
                    <a:pt x="0" y="121977"/>
                  </a:lnTo>
                  <a:lnTo>
                    <a:pt x="9590" y="169486"/>
                  </a:lnTo>
                  <a:lnTo>
                    <a:pt x="35744" y="208280"/>
                  </a:lnTo>
                  <a:lnTo>
                    <a:pt x="74538" y="234434"/>
                  </a:lnTo>
                  <a:lnTo>
                    <a:pt x="122047" y="244025"/>
                  </a:lnTo>
                  <a:lnTo>
                    <a:pt x="169516" y="234434"/>
                  </a:lnTo>
                  <a:lnTo>
                    <a:pt x="208290" y="208280"/>
                  </a:lnTo>
                  <a:lnTo>
                    <a:pt x="234437" y="169486"/>
                  </a:lnTo>
                  <a:lnTo>
                    <a:pt x="244026" y="121977"/>
                  </a:lnTo>
                  <a:lnTo>
                    <a:pt x="234437" y="74509"/>
                  </a:lnTo>
                  <a:lnTo>
                    <a:pt x="208290" y="35735"/>
                  </a:lnTo>
                  <a:lnTo>
                    <a:pt x="169516" y="9589"/>
                  </a:lnTo>
                  <a:lnTo>
                    <a:pt x="1220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21508" y="4738461"/>
              <a:ext cx="244475" cy="244475"/>
            </a:xfrm>
            <a:custGeom>
              <a:avLst/>
              <a:gdLst/>
              <a:ahLst/>
              <a:cxnLst/>
              <a:rect l="l" t="t" r="r" b="b"/>
              <a:pathLst>
                <a:path w="244475" h="244475">
                  <a:moveTo>
                    <a:pt x="244026" y="121977"/>
                  </a:moveTo>
                  <a:lnTo>
                    <a:pt x="234437" y="74509"/>
                  </a:lnTo>
                  <a:lnTo>
                    <a:pt x="208290" y="35735"/>
                  </a:lnTo>
                  <a:lnTo>
                    <a:pt x="169516" y="9589"/>
                  </a:lnTo>
                  <a:lnTo>
                    <a:pt x="122047" y="0"/>
                  </a:lnTo>
                  <a:lnTo>
                    <a:pt x="74538" y="9589"/>
                  </a:lnTo>
                  <a:lnTo>
                    <a:pt x="35744" y="35735"/>
                  </a:lnTo>
                  <a:lnTo>
                    <a:pt x="9590" y="74509"/>
                  </a:lnTo>
                  <a:lnTo>
                    <a:pt x="0" y="121977"/>
                  </a:lnTo>
                  <a:lnTo>
                    <a:pt x="9590" y="169486"/>
                  </a:lnTo>
                  <a:lnTo>
                    <a:pt x="35744" y="208280"/>
                  </a:lnTo>
                  <a:lnTo>
                    <a:pt x="74538" y="234434"/>
                  </a:lnTo>
                  <a:lnTo>
                    <a:pt x="122047" y="244025"/>
                  </a:lnTo>
                  <a:lnTo>
                    <a:pt x="169516" y="234434"/>
                  </a:lnTo>
                  <a:lnTo>
                    <a:pt x="208290" y="208280"/>
                  </a:lnTo>
                  <a:lnTo>
                    <a:pt x="234437" y="169486"/>
                  </a:lnTo>
                  <a:lnTo>
                    <a:pt x="244026" y="1219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6910" y="2389780"/>
              <a:ext cx="235764" cy="23569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87490" y="4785323"/>
              <a:ext cx="203835" cy="203835"/>
            </a:xfrm>
            <a:custGeom>
              <a:avLst/>
              <a:gdLst/>
              <a:ahLst/>
              <a:cxnLst/>
              <a:rect l="l" t="t" r="r" b="b"/>
              <a:pathLst>
                <a:path w="203835" h="203835">
                  <a:moveTo>
                    <a:pt x="101706" y="0"/>
                  </a:moveTo>
                  <a:lnTo>
                    <a:pt x="62120" y="7993"/>
                  </a:lnTo>
                  <a:lnTo>
                    <a:pt x="29791" y="29791"/>
                  </a:lnTo>
                  <a:lnTo>
                    <a:pt x="7993" y="62120"/>
                  </a:lnTo>
                  <a:lnTo>
                    <a:pt x="0" y="101706"/>
                  </a:lnTo>
                  <a:lnTo>
                    <a:pt x="7993" y="141331"/>
                  </a:lnTo>
                  <a:lnTo>
                    <a:pt x="29791" y="173681"/>
                  </a:lnTo>
                  <a:lnTo>
                    <a:pt x="62120" y="195486"/>
                  </a:lnTo>
                  <a:lnTo>
                    <a:pt x="101706" y="203481"/>
                  </a:lnTo>
                  <a:lnTo>
                    <a:pt x="141292" y="195486"/>
                  </a:lnTo>
                  <a:lnTo>
                    <a:pt x="173621" y="173681"/>
                  </a:lnTo>
                  <a:lnTo>
                    <a:pt x="195419" y="141331"/>
                  </a:lnTo>
                  <a:lnTo>
                    <a:pt x="203413" y="101706"/>
                  </a:lnTo>
                  <a:lnTo>
                    <a:pt x="195419" y="62120"/>
                  </a:lnTo>
                  <a:lnTo>
                    <a:pt x="173621" y="29791"/>
                  </a:lnTo>
                  <a:lnTo>
                    <a:pt x="141292" y="7993"/>
                  </a:lnTo>
                  <a:lnTo>
                    <a:pt x="101706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987490" y="4785323"/>
              <a:ext cx="203835" cy="203835"/>
            </a:xfrm>
            <a:custGeom>
              <a:avLst/>
              <a:gdLst/>
              <a:ahLst/>
              <a:cxnLst/>
              <a:rect l="l" t="t" r="r" b="b"/>
              <a:pathLst>
                <a:path w="203835" h="203835">
                  <a:moveTo>
                    <a:pt x="203413" y="101706"/>
                  </a:moveTo>
                  <a:lnTo>
                    <a:pt x="195419" y="62120"/>
                  </a:lnTo>
                  <a:lnTo>
                    <a:pt x="173621" y="29791"/>
                  </a:lnTo>
                  <a:lnTo>
                    <a:pt x="141292" y="7993"/>
                  </a:lnTo>
                  <a:lnTo>
                    <a:pt x="101706" y="0"/>
                  </a:lnTo>
                  <a:lnTo>
                    <a:pt x="62120" y="7993"/>
                  </a:lnTo>
                  <a:lnTo>
                    <a:pt x="29791" y="29791"/>
                  </a:lnTo>
                  <a:lnTo>
                    <a:pt x="7993" y="62120"/>
                  </a:lnTo>
                  <a:lnTo>
                    <a:pt x="0" y="101706"/>
                  </a:lnTo>
                  <a:lnTo>
                    <a:pt x="7993" y="141331"/>
                  </a:lnTo>
                  <a:lnTo>
                    <a:pt x="29791" y="173681"/>
                  </a:lnTo>
                  <a:lnTo>
                    <a:pt x="62120" y="195486"/>
                  </a:lnTo>
                  <a:lnTo>
                    <a:pt x="101706" y="203481"/>
                  </a:lnTo>
                  <a:lnTo>
                    <a:pt x="141292" y="195486"/>
                  </a:lnTo>
                  <a:lnTo>
                    <a:pt x="173621" y="173681"/>
                  </a:lnTo>
                  <a:lnTo>
                    <a:pt x="195419" y="141331"/>
                  </a:lnTo>
                  <a:lnTo>
                    <a:pt x="203413" y="1017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6464" y="2651577"/>
              <a:ext cx="175782" cy="17578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57123" y="4868979"/>
              <a:ext cx="172720" cy="172720"/>
            </a:xfrm>
            <a:custGeom>
              <a:avLst/>
              <a:gdLst/>
              <a:ahLst/>
              <a:cxnLst/>
              <a:rect l="l" t="t" r="r" b="b"/>
              <a:pathLst>
                <a:path w="172720" h="172720">
                  <a:moveTo>
                    <a:pt x="86224" y="0"/>
                  </a:moveTo>
                  <a:lnTo>
                    <a:pt x="52660" y="6775"/>
                  </a:lnTo>
                  <a:lnTo>
                    <a:pt x="25253" y="25252"/>
                  </a:lnTo>
                  <a:lnTo>
                    <a:pt x="6775" y="52660"/>
                  </a:lnTo>
                  <a:lnTo>
                    <a:pt x="0" y="86224"/>
                  </a:lnTo>
                  <a:lnTo>
                    <a:pt x="6775" y="119828"/>
                  </a:lnTo>
                  <a:lnTo>
                    <a:pt x="25253" y="147256"/>
                  </a:lnTo>
                  <a:lnTo>
                    <a:pt x="52660" y="165742"/>
                  </a:lnTo>
                  <a:lnTo>
                    <a:pt x="86224" y="172518"/>
                  </a:lnTo>
                  <a:lnTo>
                    <a:pt x="119829" y="165742"/>
                  </a:lnTo>
                  <a:lnTo>
                    <a:pt x="147257" y="147256"/>
                  </a:lnTo>
                  <a:lnTo>
                    <a:pt x="165742" y="119828"/>
                  </a:lnTo>
                  <a:lnTo>
                    <a:pt x="172519" y="86224"/>
                  </a:lnTo>
                  <a:lnTo>
                    <a:pt x="165742" y="52660"/>
                  </a:lnTo>
                  <a:lnTo>
                    <a:pt x="147257" y="25252"/>
                  </a:lnTo>
                  <a:lnTo>
                    <a:pt x="119829" y="6775"/>
                  </a:lnTo>
                  <a:lnTo>
                    <a:pt x="86224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57123" y="4868979"/>
              <a:ext cx="172720" cy="172720"/>
            </a:xfrm>
            <a:custGeom>
              <a:avLst/>
              <a:gdLst/>
              <a:ahLst/>
              <a:cxnLst/>
              <a:rect l="l" t="t" r="r" b="b"/>
              <a:pathLst>
                <a:path w="172720" h="172720">
                  <a:moveTo>
                    <a:pt x="172519" y="86224"/>
                  </a:moveTo>
                  <a:lnTo>
                    <a:pt x="165742" y="52660"/>
                  </a:lnTo>
                  <a:lnTo>
                    <a:pt x="147257" y="25252"/>
                  </a:lnTo>
                  <a:lnTo>
                    <a:pt x="119829" y="6775"/>
                  </a:lnTo>
                  <a:lnTo>
                    <a:pt x="86224" y="0"/>
                  </a:lnTo>
                  <a:lnTo>
                    <a:pt x="52660" y="6775"/>
                  </a:lnTo>
                  <a:lnTo>
                    <a:pt x="25253" y="25252"/>
                  </a:lnTo>
                  <a:lnTo>
                    <a:pt x="6775" y="52660"/>
                  </a:lnTo>
                  <a:lnTo>
                    <a:pt x="0" y="86224"/>
                  </a:lnTo>
                  <a:lnTo>
                    <a:pt x="6775" y="119828"/>
                  </a:lnTo>
                  <a:lnTo>
                    <a:pt x="25253" y="147256"/>
                  </a:lnTo>
                  <a:lnTo>
                    <a:pt x="52660" y="165742"/>
                  </a:lnTo>
                  <a:lnTo>
                    <a:pt x="86224" y="172518"/>
                  </a:lnTo>
                  <a:lnTo>
                    <a:pt x="119829" y="165742"/>
                  </a:lnTo>
                  <a:lnTo>
                    <a:pt x="147257" y="147256"/>
                  </a:lnTo>
                  <a:lnTo>
                    <a:pt x="165742" y="119828"/>
                  </a:lnTo>
                  <a:lnTo>
                    <a:pt x="172519" y="862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721551" y="3839074"/>
              <a:ext cx="172720" cy="172720"/>
            </a:xfrm>
            <a:custGeom>
              <a:avLst/>
              <a:gdLst/>
              <a:ahLst/>
              <a:cxnLst/>
              <a:rect l="l" t="t" r="r" b="b"/>
              <a:pathLst>
                <a:path w="172719" h="172720">
                  <a:moveTo>
                    <a:pt x="86016" y="0"/>
                  </a:moveTo>
                  <a:lnTo>
                    <a:pt x="52543" y="6763"/>
                  </a:lnTo>
                  <a:lnTo>
                    <a:pt x="25201" y="25209"/>
                  </a:lnTo>
                  <a:lnTo>
                    <a:pt x="6762" y="52572"/>
                  </a:lnTo>
                  <a:lnTo>
                    <a:pt x="0" y="86085"/>
                  </a:lnTo>
                  <a:lnTo>
                    <a:pt x="6762" y="119558"/>
                  </a:lnTo>
                  <a:lnTo>
                    <a:pt x="25201" y="146901"/>
                  </a:lnTo>
                  <a:lnTo>
                    <a:pt x="52543" y="165339"/>
                  </a:lnTo>
                  <a:lnTo>
                    <a:pt x="86016" y="172101"/>
                  </a:lnTo>
                  <a:lnTo>
                    <a:pt x="119530" y="165339"/>
                  </a:lnTo>
                  <a:lnTo>
                    <a:pt x="146893" y="146901"/>
                  </a:lnTo>
                  <a:lnTo>
                    <a:pt x="165339" y="119558"/>
                  </a:lnTo>
                  <a:lnTo>
                    <a:pt x="172102" y="86085"/>
                  </a:lnTo>
                  <a:lnTo>
                    <a:pt x="165339" y="52572"/>
                  </a:lnTo>
                  <a:lnTo>
                    <a:pt x="146893" y="25209"/>
                  </a:lnTo>
                  <a:lnTo>
                    <a:pt x="119530" y="6763"/>
                  </a:lnTo>
                  <a:lnTo>
                    <a:pt x="86016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721551" y="3839074"/>
              <a:ext cx="172720" cy="172720"/>
            </a:xfrm>
            <a:custGeom>
              <a:avLst/>
              <a:gdLst/>
              <a:ahLst/>
              <a:cxnLst/>
              <a:rect l="l" t="t" r="r" b="b"/>
              <a:pathLst>
                <a:path w="172719" h="172720">
                  <a:moveTo>
                    <a:pt x="172102" y="86085"/>
                  </a:moveTo>
                  <a:lnTo>
                    <a:pt x="165339" y="52572"/>
                  </a:lnTo>
                  <a:lnTo>
                    <a:pt x="146893" y="25209"/>
                  </a:lnTo>
                  <a:lnTo>
                    <a:pt x="119530" y="6763"/>
                  </a:lnTo>
                  <a:lnTo>
                    <a:pt x="86016" y="0"/>
                  </a:lnTo>
                  <a:lnTo>
                    <a:pt x="52543" y="6763"/>
                  </a:lnTo>
                  <a:lnTo>
                    <a:pt x="25201" y="25209"/>
                  </a:lnTo>
                  <a:lnTo>
                    <a:pt x="6762" y="52572"/>
                  </a:lnTo>
                  <a:lnTo>
                    <a:pt x="0" y="86085"/>
                  </a:lnTo>
                  <a:lnTo>
                    <a:pt x="6762" y="119558"/>
                  </a:lnTo>
                  <a:lnTo>
                    <a:pt x="25201" y="146901"/>
                  </a:lnTo>
                  <a:lnTo>
                    <a:pt x="52543" y="165339"/>
                  </a:lnTo>
                  <a:lnTo>
                    <a:pt x="86016" y="172101"/>
                  </a:lnTo>
                  <a:lnTo>
                    <a:pt x="119530" y="165339"/>
                  </a:lnTo>
                  <a:lnTo>
                    <a:pt x="146893" y="146901"/>
                  </a:lnTo>
                  <a:lnTo>
                    <a:pt x="165339" y="119558"/>
                  </a:lnTo>
                  <a:lnTo>
                    <a:pt x="172102" y="860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7431" y="4188763"/>
              <a:ext cx="163633" cy="1636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86572" y="3784785"/>
              <a:ext cx="162560" cy="162560"/>
            </a:xfrm>
            <a:custGeom>
              <a:avLst/>
              <a:gdLst/>
              <a:ahLst/>
              <a:cxnLst/>
              <a:rect l="l" t="t" r="r" b="b"/>
              <a:pathLst>
                <a:path w="162560" h="162560">
                  <a:moveTo>
                    <a:pt x="81087" y="0"/>
                  </a:moveTo>
                  <a:lnTo>
                    <a:pt x="49526" y="6372"/>
                  </a:lnTo>
                  <a:lnTo>
                    <a:pt x="23751" y="23751"/>
                  </a:lnTo>
                  <a:lnTo>
                    <a:pt x="6372" y="49526"/>
                  </a:lnTo>
                  <a:lnTo>
                    <a:pt x="0" y="81087"/>
                  </a:lnTo>
                  <a:lnTo>
                    <a:pt x="6372" y="112647"/>
                  </a:lnTo>
                  <a:lnTo>
                    <a:pt x="23751" y="138422"/>
                  </a:lnTo>
                  <a:lnTo>
                    <a:pt x="49526" y="155801"/>
                  </a:lnTo>
                  <a:lnTo>
                    <a:pt x="81087" y="162174"/>
                  </a:lnTo>
                  <a:lnTo>
                    <a:pt x="112648" y="155801"/>
                  </a:lnTo>
                  <a:lnTo>
                    <a:pt x="138423" y="138422"/>
                  </a:lnTo>
                  <a:lnTo>
                    <a:pt x="155802" y="112647"/>
                  </a:lnTo>
                  <a:lnTo>
                    <a:pt x="162175" y="81087"/>
                  </a:lnTo>
                  <a:lnTo>
                    <a:pt x="155802" y="49526"/>
                  </a:lnTo>
                  <a:lnTo>
                    <a:pt x="138423" y="23751"/>
                  </a:lnTo>
                  <a:lnTo>
                    <a:pt x="112648" y="6372"/>
                  </a:lnTo>
                  <a:lnTo>
                    <a:pt x="81087" y="0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886572" y="3784785"/>
              <a:ext cx="162560" cy="162560"/>
            </a:xfrm>
            <a:custGeom>
              <a:avLst/>
              <a:gdLst/>
              <a:ahLst/>
              <a:cxnLst/>
              <a:rect l="l" t="t" r="r" b="b"/>
              <a:pathLst>
                <a:path w="162560" h="162560">
                  <a:moveTo>
                    <a:pt x="162175" y="81087"/>
                  </a:moveTo>
                  <a:lnTo>
                    <a:pt x="155802" y="49526"/>
                  </a:lnTo>
                  <a:lnTo>
                    <a:pt x="138423" y="23751"/>
                  </a:lnTo>
                  <a:lnTo>
                    <a:pt x="112648" y="6372"/>
                  </a:lnTo>
                  <a:lnTo>
                    <a:pt x="81087" y="0"/>
                  </a:lnTo>
                  <a:lnTo>
                    <a:pt x="49526" y="6372"/>
                  </a:lnTo>
                  <a:lnTo>
                    <a:pt x="23751" y="23751"/>
                  </a:lnTo>
                  <a:lnTo>
                    <a:pt x="6372" y="49526"/>
                  </a:lnTo>
                  <a:lnTo>
                    <a:pt x="0" y="81087"/>
                  </a:lnTo>
                  <a:lnTo>
                    <a:pt x="6372" y="112647"/>
                  </a:lnTo>
                  <a:lnTo>
                    <a:pt x="23751" y="138422"/>
                  </a:lnTo>
                  <a:lnTo>
                    <a:pt x="49526" y="155801"/>
                  </a:lnTo>
                  <a:lnTo>
                    <a:pt x="81087" y="162174"/>
                  </a:lnTo>
                  <a:lnTo>
                    <a:pt x="112648" y="155801"/>
                  </a:lnTo>
                  <a:lnTo>
                    <a:pt x="138423" y="138422"/>
                  </a:lnTo>
                  <a:lnTo>
                    <a:pt x="155802" y="112647"/>
                  </a:lnTo>
                  <a:lnTo>
                    <a:pt x="162175" y="810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9670" y="4546088"/>
              <a:ext cx="162383" cy="16238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459878" y="3284377"/>
              <a:ext cx="157480" cy="157480"/>
            </a:xfrm>
            <a:custGeom>
              <a:avLst/>
              <a:gdLst/>
              <a:ahLst/>
              <a:cxnLst/>
              <a:rect l="l" t="t" r="r" b="b"/>
              <a:pathLst>
                <a:path w="157479" h="157479">
                  <a:moveTo>
                    <a:pt x="78588" y="0"/>
                  </a:moveTo>
                  <a:lnTo>
                    <a:pt x="48003" y="6177"/>
                  </a:lnTo>
                  <a:lnTo>
                    <a:pt x="23022" y="23022"/>
                  </a:lnTo>
                  <a:lnTo>
                    <a:pt x="6177" y="48003"/>
                  </a:lnTo>
                  <a:lnTo>
                    <a:pt x="0" y="78587"/>
                  </a:lnTo>
                  <a:lnTo>
                    <a:pt x="6177" y="109172"/>
                  </a:lnTo>
                  <a:lnTo>
                    <a:pt x="23022" y="134153"/>
                  </a:lnTo>
                  <a:lnTo>
                    <a:pt x="48003" y="150998"/>
                  </a:lnTo>
                  <a:lnTo>
                    <a:pt x="78588" y="157175"/>
                  </a:lnTo>
                  <a:lnTo>
                    <a:pt x="109172" y="150998"/>
                  </a:lnTo>
                  <a:lnTo>
                    <a:pt x="134153" y="134153"/>
                  </a:lnTo>
                  <a:lnTo>
                    <a:pt x="150998" y="109172"/>
                  </a:lnTo>
                  <a:lnTo>
                    <a:pt x="157176" y="78587"/>
                  </a:lnTo>
                  <a:lnTo>
                    <a:pt x="150998" y="48003"/>
                  </a:lnTo>
                  <a:lnTo>
                    <a:pt x="134153" y="23022"/>
                  </a:lnTo>
                  <a:lnTo>
                    <a:pt x="109172" y="6177"/>
                  </a:lnTo>
                  <a:lnTo>
                    <a:pt x="78588" y="0"/>
                  </a:lnTo>
                  <a:close/>
                </a:path>
              </a:pathLst>
            </a:custGeom>
            <a:solidFill>
              <a:srgbClr val="6739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459878" y="3284377"/>
              <a:ext cx="157480" cy="157480"/>
            </a:xfrm>
            <a:custGeom>
              <a:avLst/>
              <a:gdLst/>
              <a:ahLst/>
              <a:cxnLst/>
              <a:rect l="l" t="t" r="r" b="b"/>
              <a:pathLst>
                <a:path w="157479" h="157479">
                  <a:moveTo>
                    <a:pt x="157176" y="78587"/>
                  </a:moveTo>
                  <a:lnTo>
                    <a:pt x="150998" y="48003"/>
                  </a:lnTo>
                  <a:lnTo>
                    <a:pt x="134153" y="23022"/>
                  </a:lnTo>
                  <a:lnTo>
                    <a:pt x="109172" y="6177"/>
                  </a:lnTo>
                  <a:lnTo>
                    <a:pt x="78588" y="0"/>
                  </a:lnTo>
                  <a:lnTo>
                    <a:pt x="48003" y="6177"/>
                  </a:lnTo>
                  <a:lnTo>
                    <a:pt x="23022" y="23022"/>
                  </a:lnTo>
                  <a:lnTo>
                    <a:pt x="6177" y="48003"/>
                  </a:lnTo>
                  <a:lnTo>
                    <a:pt x="0" y="78587"/>
                  </a:lnTo>
                  <a:lnTo>
                    <a:pt x="6177" y="109172"/>
                  </a:lnTo>
                  <a:lnTo>
                    <a:pt x="23022" y="134153"/>
                  </a:lnTo>
                  <a:lnTo>
                    <a:pt x="48003" y="150998"/>
                  </a:lnTo>
                  <a:lnTo>
                    <a:pt x="78588" y="157175"/>
                  </a:lnTo>
                  <a:lnTo>
                    <a:pt x="109172" y="150998"/>
                  </a:lnTo>
                  <a:lnTo>
                    <a:pt x="134153" y="134153"/>
                  </a:lnTo>
                  <a:lnTo>
                    <a:pt x="150998" y="109172"/>
                  </a:lnTo>
                  <a:lnTo>
                    <a:pt x="157176" y="785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91387" y="4543727"/>
              <a:ext cx="155440" cy="15544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892253" y="368273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76922" y="0"/>
                  </a:moveTo>
                  <a:lnTo>
                    <a:pt x="46978" y="6044"/>
                  </a:lnTo>
                  <a:lnTo>
                    <a:pt x="22528" y="22528"/>
                  </a:lnTo>
                  <a:lnTo>
                    <a:pt x="6044" y="46978"/>
                  </a:lnTo>
                  <a:lnTo>
                    <a:pt x="0" y="76921"/>
                  </a:lnTo>
                  <a:lnTo>
                    <a:pt x="6044" y="106905"/>
                  </a:lnTo>
                  <a:lnTo>
                    <a:pt x="22528" y="131376"/>
                  </a:lnTo>
                  <a:lnTo>
                    <a:pt x="46978" y="147867"/>
                  </a:lnTo>
                  <a:lnTo>
                    <a:pt x="76922" y="153912"/>
                  </a:lnTo>
                  <a:lnTo>
                    <a:pt x="106876" y="147867"/>
                  </a:lnTo>
                  <a:lnTo>
                    <a:pt x="131350" y="131376"/>
                  </a:lnTo>
                  <a:lnTo>
                    <a:pt x="147858" y="106905"/>
                  </a:lnTo>
                  <a:lnTo>
                    <a:pt x="153913" y="76921"/>
                  </a:lnTo>
                  <a:lnTo>
                    <a:pt x="147858" y="46978"/>
                  </a:lnTo>
                  <a:lnTo>
                    <a:pt x="131350" y="22528"/>
                  </a:lnTo>
                  <a:lnTo>
                    <a:pt x="106876" y="6044"/>
                  </a:lnTo>
                  <a:lnTo>
                    <a:pt x="76922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892253" y="3682731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153913" y="76921"/>
                  </a:moveTo>
                  <a:lnTo>
                    <a:pt x="147858" y="46978"/>
                  </a:lnTo>
                  <a:lnTo>
                    <a:pt x="131350" y="22528"/>
                  </a:lnTo>
                  <a:lnTo>
                    <a:pt x="106876" y="6044"/>
                  </a:lnTo>
                  <a:lnTo>
                    <a:pt x="76922" y="0"/>
                  </a:lnTo>
                  <a:lnTo>
                    <a:pt x="46978" y="6044"/>
                  </a:lnTo>
                  <a:lnTo>
                    <a:pt x="22528" y="22528"/>
                  </a:lnTo>
                  <a:lnTo>
                    <a:pt x="6044" y="46978"/>
                  </a:lnTo>
                  <a:lnTo>
                    <a:pt x="0" y="76921"/>
                  </a:lnTo>
                  <a:lnTo>
                    <a:pt x="6044" y="106905"/>
                  </a:lnTo>
                  <a:lnTo>
                    <a:pt x="22528" y="131376"/>
                  </a:lnTo>
                  <a:lnTo>
                    <a:pt x="46978" y="147867"/>
                  </a:lnTo>
                  <a:lnTo>
                    <a:pt x="76922" y="153912"/>
                  </a:lnTo>
                  <a:lnTo>
                    <a:pt x="106876" y="147867"/>
                  </a:lnTo>
                  <a:lnTo>
                    <a:pt x="131350" y="131376"/>
                  </a:lnTo>
                  <a:lnTo>
                    <a:pt x="147858" y="106905"/>
                  </a:lnTo>
                  <a:lnTo>
                    <a:pt x="153913" y="7692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222870" y="4029782"/>
              <a:ext cx="148590" cy="148590"/>
            </a:xfrm>
            <a:custGeom>
              <a:avLst/>
              <a:gdLst/>
              <a:ahLst/>
              <a:cxnLst/>
              <a:rect l="l" t="t" r="r" b="b"/>
              <a:pathLst>
                <a:path w="148590" h="148589">
                  <a:moveTo>
                    <a:pt x="74214" y="0"/>
                  </a:moveTo>
                  <a:lnTo>
                    <a:pt x="45309" y="5835"/>
                  </a:lnTo>
                  <a:lnTo>
                    <a:pt x="21721" y="21747"/>
                  </a:lnTo>
                  <a:lnTo>
                    <a:pt x="5826" y="45338"/>
                  </a:lnTo>
                  <a:lnTo>
                    <a:pt x="0" y="74214"/>
                  </a:lnTo>
                  <a:lnTo>
                    <a:pt x="5826" y="103090"/>
                  </a:lnTo>
                  <a:lnTo>
                    <a:pt x="21721" y="126681"/>
                  </a:lnTo>
                  <a:lnTo>
                    <a:pt x="45309" y="142592"/>
                  </a:lnTo>
                  <a:lnTo>
                    <a:pt x="74214" y="148428"/>
                  </a:lnTo>
                  <a:lnTo>
                    <a:pt x="103090" y="142592"/>
                  </a:lnTo>
                  <a:lnTo>
                    <a:pt x="126681" y="126681"/>
                  </a:lnTo>
                  <a:lnTo>
                    <a:pt x="142593" y="103090"/>
                  </a:lnTo>
                  <a:lnTo>
                    <a:pt x="148429" y="74214"/>
                  </a:lnTo>
                  <a:lnTo>
                    <a:pt x="142593" y="45338"/>
                  </a:lnTo>
                  <a:lnTo>
                    <a:pt x="126681" y="21747"/>
                  </a:lnTo>
                  <a:lnTo>
                    <a:pt x="103090" y="5835"/>
                  </a:lnTo>
                  <a:lnTo>
                    <a:pt x="74214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222870" y="4029782"/>
              <a:ext cx="148590" cy="148590"/>
            </a:xfrm>
            <a:custGeom>
              <a:avLst/>
              <a:gdLst/>
              <a:ahLst/>
              <a:cxnLst/>
              <a:rect l="l" t="t" r="r" b="b"/>
              <a:pathLst>
                <a:path w="148590" h="148589">
                  <a:moveTo>
                    <a:pt x="148429" y="74214"/>
                  </a:moveTo>
                  <a:lnTo>
                    <a:pt x="142593" y="45338"/>
                  </a:lnTo>
                  <a:lnTo>
                    <a:pt x="126681" y="21747"/>
                  </a:lnTo>
                  <a:lnTo>
                    <a:pt x="103090" y="5835"/>
                  </a:lnTo>
                  <a:lnTo>
                    <a:pt x="74214" y="0"/>
                  </a:lnTo>
                  <a:lnTo>
                    <a:pt x="45309" y="5835"/>
                  </a:lnTo>
                  <a:lnTo>
                    <a:pt x="21721" y="21747"/>
                  </a:lnTo>
                  <a:lnTo>
                    <a:pt x="5826" y="45338"/>
                  </a:lnTo>
                  <a:lnTo>
                    <a:pt x="0" y="74214"/>
                  </a:lnTo>
                  <a:lnTo>
                    <a:pt x="5826" y="103090"/>
                  </a:lnTo>
                  <a:lnTo>
                    <a:pt x="21721" y="126681"/>
                  </a:lnTo>
                  <a:lnTo>
                    <a:pt x="45309" y="142592"/>
                  </a:lnTo>
                  <a:lnTo>
                    <a:pt x="74214" y="148428"/>
                  </a:lnTo>
                  <a:lnTo>
                    <a:pt x="103090" y="142592"/>
                  </a:lnTo>
                  <a:lnTo>
                    <a:pt x="126681" y="126681"/>
                  </a:lnTo>
                  <a:lnTo>
                    <a:pt x="142593" y="103090"/>
                  </a:lnTo>
                  <a:lnTo>
                    <a:pt x="148429" y="742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1832" y="4197371"/>
              <a:ext cx="138918" cy="13898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94287" y="2079246"/>
              <a:ext cx="135169" cy="13516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077186" y="4794070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66369" y="0"/>
                  </a:moveTo>
                  <a:lnTo>
                    <a:pt x="40535" y="5215"/>
                  </a:lnTo>
                  <a:lnTo>
                    <a:pt x="19438" y="19438"/>
                  </a:lnTo>
                  <a:lnTo>
                    <a:pt x="5215" y="40534"/>
                  </a:lnTo>
                  <a:lnTo>
                    <a:pt x="0" y="66369"/>
                  </a:lnTo>
                  <a:lnTo>
                    <a:pt x="5215" y="92203"/>
                  </a:lnTo>
                  <a:lnTo>
                    <a:pt x="19438" y="113299"/>
                  </a:lnTo>
                  <a:lnTo>
                    <a:pt x="40535" y="127523"/>
                  </a:lnTo>
                  <a:lnTo>
                    <a:pt x="66369" y="132738"/>
                  </a:lnTo>
                  <a:lnTo>
                    <a:pt x="92204" y="127523"/>
                  </a:lnTo>
                  <a:lnTo>
                    <a:pt x="113300" y="113299"/>
                  </a:lnTo>
                  <a:lnTo>
                    <a:pt x="127523" y="92203"/>
                  </a:lnTo>
                  <a:lnTo>
                    <a:pt x="132739" y="66369"/>
                  </a:lnTo>
                  <a:lnTo>
                    <a:pt x="127523" y="40534"/>
                  </a:lnTo>
                  <a:lnTo>
                    <a:pt x="113300" y="19438"/>
                  </a:lnTo>
                  <a:lnTo>
                    <a:pt x="92204" y="5215"/>
                  </a:lnTo>
                  <a:lnTo>
                    <a:pt x="6636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077186" y="4794070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132739" y="66369"/>
                  </a:moveTo>
                  <a:lnTo>
                    <a:pt x="127523" y="40534"/>
                  </a:lnTo>
                  <a:lnTo>
                    <a:pt x="113300" y="19438"/>
                  </a:lnTo>
                  <a:lnTo>
                    <a:pt x="92204" y="5215"/>
                  </a:lnTo>
                  <a:lnTo>
                    <a:pt x="66369" y="0"/>
                  </a:lnTo>
                  <a:lnTo>
                    <a:pt x="40535" y="5215"/>
                  </a:lnTo>
                  <a:lnTo>
                    <a:pt x="19438" y="19438"/>
                  </a:lnTo>
                  <a:lnTo>
                    <a:pt x="5215" y="40534"/>
                  </a:lnTo>
                  <a:lnTo>
                    <a:pt x="0" y="66369"/>
                  </a:lnTo>
                  <a:lnTo>
                    <a:pt x="5215" y="92203"/>
                  </a:lnTo>
                  <a:lnTo>
                    <a:pt x="19438" y="113299"/>
                  </a:lnTo>
                  <a:lnTo>
                    <a:pt x="40535" y="127523"/>
                  </a:lnTo>
                  <a:lnTo>
                    <a:pt x="66369" y="132738"/>
                  </a:lnTo>
                  <a:lnTo>
                    <a:pt x="92204" y="127523"/>
                  </a:lnTo>
                  <a:lnTo>
                    <a:pt x="113300" y="113299"/>
                  </a:lnTo>
                  <a:lnTo>
                    <a:pt x="127523" y="92203"/>
                  </a:lnTo>
                  <a:lnTo>
                    <a:pt x="132739" y="663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456685" y="3258690"/>
              <a:ext cx="130810" cy="130810"/>
            </a:xfrm>
            <a:custGeom>
              <a:avLst/>
              <a:gdLst/>
              <a:ahLst/>
              <a:cxnLst/>
              <a:rect l="l" t="t" r="r" b="b"/>
              <a:pathLst>
                <a:path w="130810" h="130810">
                  <a:moveTo>
                    <a:pt x="65189" y="0"/>
                  </a:moveTo>
                  <a:lnTo>
                    <a:pt x="39832" y="5118"/>
                  </a:lnTo>
                  <a:lnTo>
                    <a:pt x="19109" y="19082"/>
                  </a:lnTo>
                  <a:lnTo>
                    <a:pt x="5128" y="39802"/>
                  </a:lnTo>
                  <a:lnTo>
                    <a:pt x="0" y="65189"/>
                  </a:lnTo>
                  <a:lnTo>
                    <a:pt x="5128" y="90535"/>
                  </a:lnTo>
                  <a:lnTo>
                    <a:pt x="19109" y="111234"/>
                  </a:lnTo>
                  <a:lnTo>
                    <a:pt x="39832" y="125190"/>
                  </a:lnTo>
                  <a:lnTo>
                    <a:pt x="65189" y="130308"/>
                  </a:lnTo>
                  <a:lnTo>
                    <a:pt x="90535" y="125190"/>
                  </a:lnTo>
                  <a:lnTo>
                    <a:pt x="111235" y="111234"/>
                  </a:lnTo>
                  <a:lnTo>
                    <a:pt x="125191" y="90535"/>
                  </a:lnTo>
                  <a:lnTo>
                    <a:pt x="130309" y="65189"/>
                  </a:lnTo>
                  <a:lnTo>
                    <a:pt x="125191" y="39802"/>
                  </a:lnTo>
                  <a:lnTo>
                    <a:pt x="111235" y="19082"/>
                  </a:lnTo>
                  <a:lnTo>
                    <a:pt x="90535" y="5118"/>
                  </a:lnTo>
                  <a:lnTo>
                    <a:pt x="65189" y="0"/>
                  </a:lnTo>
                  <a:close/>
                </a:path>
              </a:pathLst>
            </a:custGeom>
            <a:solidFill>
              <a:srgbClr val="6739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456685" y="3258690"/>
              <a:ext cx="130810" cy="130810"/>
            </a:xfrm>
            <a:custGeom>
              <a:avLst/>
              <a:gdLst/>
              <a:ahLst/>
              <a:cxnLst/>
              <a:rect l="l" t="t" r="r" b="b"/>
              <a:pathLst>
                <a:path w="130810" h="130810">
                  <a:moveTo>
                    <a:pt x="130309" y="65189"/>
                  </a:moveTo>
                  <a:lnTo>
                    <a:pt x="125191" y="39802"/>
                  </a:lnTo>
                  <a:lnTo>
                    <a:pt x="111235" y="19082"/>
                  </a:lnTo>
                  <a:lnTo>
                    <a:pt x="90535" y="5118"/>
                  </a:lnTo>
                  <a:lnTo>
                    <a:pt x="65189" y="0"/>
                  </a:lnTo>
                  <a:lnTo>
                    <a:pt x="39832" y="5118"/>
                  </a:lnTo>
                  <a:lnTo>
                    <a:pt x="19109" y="19082"/>
                  </a:lnTo>
                  <a:lnTo>
                    <a:pt x="5128" y="39802"/>
                  </a:lnTo>
                  <a:lnTo>
                    <a:pt x="0" y="65189"/>
                  </a:lnTo>
                  <a:lnTo>
                    <a:pt x="5128" y="90535"/>
                  </a:lnTo>
                  <a:lnTo>
                    <a:pt x="19109" y="111234"/>
                  </a:lnTo>
                  <a:lnTo>
                    <a:pt x="39832" y="125190"/>
                  </a:lnTo>
                  <a:lnTo>
                    <a:pt x="65189" y="130308"/>
                  </a:lnTo>
                  <a:lnTo>
                    <a:pt x="90535" y="125190"/>
                  </a:lnTo>
                  <a:lnTo>
                    <a:pt x="111235" y="111234"/>
                  </a:lnTo>
                  <a:lnTo>
                    <a:pt x="125191" y="90535"/>
                  </a:lnTo>
                  <a:lnTo>
                    <a:pt x="130309" y="651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968272" y="3716124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60815" y="0"/>
                  </a:moveTo>
                  <a:lnTo>
                    <a:pt x="37137" y="4776"/>
                  </a:lnTo>
                  <a:lnTo>
                    <a:pt x="17807" y="17798"/>
                  </a:lnTo>
                  <a:lnTo>
                    <a:pt x="4777" y="37108"/>
                  </a:lnTo>
                  <a:lnTo>
                    <a:pt x="0" y="60745"/>
                  </a:lnTo>
                  <a:lnTo>
                    <a:pt x="4777" y="84383"/>
                  </a:lnTo>
                  <a:lnTo>
                    <a:pt x="17807" y="103693"/>
                  </a:lnTo>
                  <a:lnTo>
                    <a:pt x="37137" y="116715"/>
                  </a:lnTo>
                  <a:lnTo>
                    <a:pt x="60815" y="121491"/>
                  </a:lnTo>
                  <a:lnTo>
                    <a:pt x="84453" y="116715"/>
                  </a:lnTo>
                  <a:lnTo>
                    <a:pt x="103763" y="103693"/>
                  </a:lnTo>
                  <a:lnTo>
                    <a:pt x="116785" y="84383"/>
                  </a:lnTo>
                  <a:lnTo>
                    <a:pt x="121561" y="60745"/>
                  </a:lnTo>
                  <a:lnTo>
                    <a:pt x="116785" y="37108"/>
                  </a:lnTo>
                  <a:lnTo>
                    <a:pt x="103763" y="17798"/>
                  </a:lnTo>
                  <a:lnTo>
                    <a:pt x="84453" y="4776"/>
                  </a:lnTo>
                  <a:lnTo>
                    <a:pt x="60815" y="0"/>
                  </a:lnTo>
                  <a:close/>
                </a:path>
              </a:pathLst>
            </a:custGeom>
            <a:solidFill>
              <a:srgbClr val="6739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968272" y="3716124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121561" y="60745"/>
                  </a:moveTo>
                  <a:lnTo>
                    <a:pt x="116785" y="37108"/>
                  </a:lnTo>
                  <a:lnTo>
                    <a:pt x="103763" y="17798"/>
                  </a:lnTo>
                  <a:lnTo>
                    <a:pt x="84453" y="4776"/>
                  </a:lnTo>
                  <a:lnTo>
                    <a:pt x="60815" y="0"/>
                  </a:lnTo>
                  <a:lnTo>
                    <a:pt x="37137" y="4776"/>
                  </a:lnTo>
                  <a:lnTo>
                    <a:pt x="17807" y="17798"/>
                  </a:lnTo>
                  <a:lnTo>
                    <a:pt x="4777" y="37108"/>
                  </a:lnTo>
                  <a:lnTo>
                    <a:pt x="0" y="60745"/>
                  </a:lnTo>
                  <a:lnTo>
                    <a:pt x="4777" y="84383"/>
                  </a:lnTo>
                  <a:lnTo>
                    <a:pt x="17807" y="103693"/>
                  </a:lnTo>
                  <a:lnTo>
                    <a:pt x="37137" y="116715"/>
                  </a:lnTo>
                  <a:lnTo>
                    <a:pt x="60815" y="121491"/>
                  </a:lnTo>
                  <a:lnTo>
                    <a:pt x="84453" y="116715"/>
                  </a:lnTo>
                  <a:lnTo>
                    <a:pt x="103763" y="103693"/>
                  </a:lnTo>
                  <a:lnTo>
                    <a:pt x="116785" y="84383"/>
                  </a:lnTo>
                  <a:lnTo>
                    <a:pt x="121561" y="607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43854" y="3929534"/>
              <a:ext cx="120867" cy="12086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083782" y="4800665"/>
              <a:ext cx="120014" cy="120014"/>
            </a:xfrm>
            <a:custGeom>
              <a:avLst/>
              <a:gdLst/>
              <a:ahLst/>
              <a:cxnLst/>
              <a:rect l="l" t="t" r="r" b="b"/>
              <a:pathLst>
                <a:path w="120014" h="120014">
                  <a:moveTo>
                    <a:pt x="59774" y="0"/>
                  </a:moveTo>
                  <a:lnTo>
                    <a:pt x="36493" y="4702"/>
                  </a:lnTo>
                  <a:lnTo>
                    <a:pt x="17494" y="17520"/>
                  </a:lnTo>
                  <a:lnTo>
                    <a:pt x="4692" y="36522"/>
                  </a:lnTo>
                  <a:lnTo>
                    <a:pt x="0" y="59774"/>
                  </a:lnTo>
                  <a:lnTo>
                    <a:pt x="4692" y="83054"/>
                  </a:lnTo>
                  <a:lnTo>
                    <a:pt x="17494" y="102053"/>
                  </a:lnTo>
                  <a:lnTo>
                    <a:pt x="36493" y="114855"/>
                  </a:lnTo>
                  <a:lnTo>
                    <a:pt x="59774" y="119548"/>
                  </a:lnTo>
                  <a:lnTo>
                    <a:pt x="83026" y="114855"/>
                  </a:lnTo>
                  <a:lnTo>
                    <a:pt x="102027" y="102053"/>
                  </a:lnTo>
                  <a:lnTo>
                    <a:pt x="114846" y="83054"/>
                  </a:lnTo>
                  <a:lnTo>
                    <a:pt x="119548" y="59774"/>
                  </a:lnTo>
                  <a:lnTo>
                    <a:pt x="114846" y="36522"/>
                  </a:lnTo>
                  <a:lnTo>
                    <a:pt x="102027" y="17520"/>
                  </a:lnTo>
                  <a:lnTo>
                    <a:pt x="83026" y="4702"/>
                  </a:lnTo>
                  <a:lnTo>
                    <a:pt x="59774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083782" y="4800665"/>
              <a:ext cx="120014" cy="120014"/>
            </a:xfrm>
            <a:custGeom>
              <a:avLst/>
              <a:gdLst/>
              <a:ahLst/>
              <a:cxnLst/>
              <a:rect l="l" t="t" r="r" b="b"/>
              <a:pathLst>
                <a:path w="120014" h="120014">
                  <a:moveTo>
                    <a:pt x="119548" y="59774"/>
                  </a:moveTo>
                  <a:lnTo>
                    <a:pt x="114846" y="36522"/>
                  </a:lnTo>
                  <a:lnTo>
                    <a:pt x="102027" y="17520"/>
                  </a:lnTo>
                  <a:lnTo>
                    <a:pt x="83026" y="4702"/>
                  </a:lnTo>
                  <a:lnTo>
                    <a:pt x="59774" y="0"/>
                  </a:lnTo>
                  <a:lnTo>
                    <a:pt x="36493" y="4702"/>
                  </a:lnTo>
                  <a:lnTo>
                    <a:pt x="17494" y="17520"/>
                  </a:lnTo>
                  <a:lnTo>
                    <a:pt x="4692" y="36522"/>
                  </a:lnTo>
                  <a:lnTo>
                    <a:pt x="0" y="59774"/>
                  </a:lnTo>
                  <a:lnTo>
                    <a:pt x="4692" y="83054"/>
                  </a:lnTo>
                  <a:lnTo>
                    <a:pt x="17494" y="102053"/>
                  </a:lnTo>
                  <a:lnTo>
                    <a:pt x="36493" y="114855"/>
                  </a:lnTo>
                  <a:lnTo>
                    <a:pt x="59774" y="119548"/>
                  </a:lnTo>
                  <a:lnTo>
                    <a:pt x="83026" y="114855"/>
                  </a:lnTo>
                  <a:lnTo>
                    <a:pt x="102027" y="102053"/>
                  </a:lnTo>
                  <a:lnTo>
                    <a:pt x="114846" y="83054"/>
                  </a:lnTo>
                  <a:lnTo>
                    <a:pt x="119548" y="597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479525" y="3304024"/>
              <a:ext cx="118110" cy="118110"/>
            </a:xfrm>
            <a:custGeom>
              <a:avLst/>
              <a:gdLst/>
              <a:ahLst/>
              <a:cxnLst/>
              <a:rect l="l" t="t" r="r" b="b"/>
              <a:pathLst>
                <a:path w="118110" h="118110">
                  <a:moveTo>
                    <a:pt x="58941" y="0"/>
                  </a:moveTo>
                  <a:lnTo>
                    <a:pt x="35995" y="4630"/>
                  </a:lnTo>
                  <a:lnTo>
                    <a:pt x="17260" y="17260"/>
                  </a:lnTo>
                  <a:lnTo>
                    <a:pt x="4630" y="35995"/>
                  </a:lnTo>
                  <a:lnTo>
                    <a:pt x="0" y="58940"/>
                  </a:lnTo>
                  <a:lnTo>
                    <a:pt x="4630" y="81886"/>
                  </a:lnTo>
                  <a:lnTo>
                    <a:pt x="17260" y="100621"/>
                  </a:lnTo>
                  <a:lnTo>
                    <a:pt x="35995" y="113251"/>
                  </a:lnTo>
                  <a:lnTo>
                    <a:pt x="58941" y="117881"/>
                  </a:lnTo>
                  <a:lnTo>
                    <a:pt x="81887" y="113251"/>
                  </a:lnTo>
                  <a:lnTo>
                    <a:pt x="100621" y="100621"/>
                  </a:lnTo>
                  <a:lnTo>
                    <a:pt x="113251" y="81886"/>
                  </a:lnTo>
                  <a:lnTo>
                    <a:pt x="117882" y="58940"/>
                  </a:lnTo>
                  <a:lnTo>
                    <a:pt x="113251" y="35995"/>
                  </a:lnTo>
                  <a:lnTo>
                    <a:pt x="100621" y="17260"/>
                  </a:lnTo>
                  <a:lnTo>
                    <a:pt x="81887" y="4630"/>
                  </a:lnTo>
                  <a:lnTo>
                    <a:pt x="58941" y="0"/>
                  </a:lnTo>
                  <a:close/>
                </a:path>
              </a:pathLst>
            </a:custGeom>
            <a:solidFill>
              <a:srgbClr val="6739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479525" y="3304024"/>
              <a:ext cx="118110" cy="118110"/>
            </a:xfrm>
            <a:custGeom>
              <a:avLst/>
              <a:gdLst/>
              <a:ahLst/>
              <a:cxnLst/>
              <a:rect l="l" t="t" r="r" b="b"/>
              <a:pathLst>
                <a:path w="118110" h="118110">
                  <a:moveTo>
                    <a:pt x="117882" y="58940"/>
                  </a:moveTo>
                  <a:lnTo>
                    <a:pt x="113251" y="35995"/>
                  </a:lnTo>
                  <a:lnTo>
                    <a:pt x="100621" y="17260"/>
                  </a:lnTo>
                  <a:lnTo>
                    <a:pt x="81887" y="4630"/>
                  </a:lnTo>
                  <a:lnTo>
                    <a:pt x="58941" y="0"/>
                  </a:lnTo>
                  <a:lnTo>
                    <a:pt x="35995" y="4630"/>
                  </a:lnTo>
                  <a:lnTo>
                    <a:pt x="17260" y="17260"/>
                  </a:lnTo>
                  <a:lnTo>
                    <a:pt x="4630" y="35995"/>
                  </a:lnTo>
                  <a:lnTo>
                    <a:pt x="0" y="58940"/>
                  </a:lnTo>
                  <a:lnTo>
                    <a:pt x="4630" y="81886"/>
                  </a:lnTo>
                  <a:lnTo>
                    <a:pt x="17260" y="100621"/>
                  </a:lnTo>
                  <a:lnTo>
                    <a:pt x="35995" y="113251"/>
                  </a:lnTo>
                  <a:lnTo>
                    <a:pt x="58941" y="117881"/>
                  </a:lnTo>
                  <a:lnTo>
                    <a:pt x="81887" y="113251"/>
                  </a:lnTo>
                  <a:lnTo>
                    <a:pt x="100621" y="100621"/>
                  </a:lnTo>
                  <a:lnTo>
                    <a:pt x="113251" y="81886"/>
                  </a:lnTo>
                  <a:lnTo>
                    <a:pt x="117882" y="589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483135" y="3307634"/>
              <a:ext cx="111125" cy="111125"/>
            </a:xfrm>
            <a:custGeom>
              <a:avLst/>
              <a:gdLst/>
              <a:ahLst/>
              <a:cxnLst/>
              <a:rect l="l" t="t" r="r" b="b"/>
              <a:pathLst>
                <a:path w="111125" h="111125">
                  <a:moveTo>
                    <a:pt x="55331" y="0"/>
                  </a:moveTo>
                  <a:lnTo>
                    <a:pt x="33798" y="4349"/>
                  </a:lnTo>
                  <a:lnTo>
                    <a:pt x="16210" y="16210"/>
                  </a:lnTo>
                  <a:lnTo>
                    <a:pt x="4349" y="33798"/>
                  </a:lnTo>
                  <a:lnTo>
                    <a:pt x="0" y="55330"/>
                  </a:lnTo>
                  <a:lnTo>
                    <a:pt x="4349" y="76863"/>
                  </a:lnTo>
                  <a:lnTo>
                    <a:pt x="16210" y="94451"/>
                  </a:lnTo>
                  <a:lnTo>
                    <a:pt x="33798" y="106311"/>
                  </a:lnTo>
                  <a:lnTo>
                    <a:pt x="55331" y="110661"/>
                  </a:lnTo>
                  <a:lnTo>
                    <a:pt x="76863" y="106311"/>
                  </a:lnTo>
                  <a:lnTo>
                    <a:pt x="94451" y="94451"/>
                  </a:lnTo>
                  <a:lnTo>
                    <a:pt x="106312" y="76863"/>
                  </a:lnTo>
                  <a:lnTo>
                    <a:pt x="110662" y="55330"/>
                  </a:lnTo>
                  <a:lnTo>
                    <a:pt x="106312" y="33798"/>
                  </a:lnTo>
                  <a:lnTo>
                    <a:pt x="94451" y="16210"/>
                  </a:lnTo>
                  <a:lnTo>
                    <a:pt x="76863" y="4349"/>
                  </a:lnTo>
                  <a:lnTo>
                    <a:pt x="55331" y="0"/>
                  </a:lnTo>
                  <a:close/>
                </a:path>
              </a:pathLst>
            </a:custGeom>
            <a:solidFill>
              <a:srgbClr val="6739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483135" y="3307634"/>
              <a:ext cx="111125" cy="111125"/>
            </a:xfrm>
            <a:custGeom>
              <a:avLst/>
              <a:gdLst/>
              <a:ahLst/>
              <a:cxnLst/>
              <a:rect l="l" t="t" r="r" b="b"/>
              <a:pathLst>
                <a:path w="111125" h="111125">
                  <a:moveTo>
                    <a:pt x="110662" y="55330"/>
                  </a:moveTo>
                  <a:lnTo>
                    <a:pt x="106312" y="33798"/>
                  </a:lnTo>
                  <a:lnTo>
                    <a:pt x="94451" y="16210"/>
                  </a:lnTo>
                  <a:lnTo>
                    <a:pt x="76863" y="4349"/>
                  </a:lnTo>
                  <a:lnTo>
                    <a:pt x="55331" y="0"/>
                  </a:lnTo>
                  <a:lnTo>
                    <a:pt x="33798" y="4349"/>
                  </a:lnTo>
                  <a:lnTo>
                    <a:pt x="16210" y="16210"/>
                  </a:lnTo>
                  <a:lnTo>
                    <a:pt x="4349" y="33798"/>
                  </a:lnTo>
                  <a:lnTo>
                    <a:pt x="0" y="55330"/>
                  </a:lnTo>
                  <a:lnTo>
                    <a:pt x="4349" y="76863"/>
                  </a:lnTo>
                  <a:lnTo>
                    <a:pt x="16210" y="94451"/>
                  </a:lnTo>
                  <a:lnTo>
                    <a:pt x="33798" y="106311"/>
                  </a:lnTo>
                  <a:lnTo>
                    <a:pt x="55331" y="110661"/>
                  </a:lnTo>
                  <a:lnTo>
                    <a:pt x="76863" y="106311"/>
                  </a:lnTo>
                  <a:lnTo>
                    <a:pt x="94451" y="94451"/>
                  </a:lnTo>
                  <a:lnTo>
                    <a:pt x="106312" y="76863"/>
                  </a:lnTo>
                  <a:lnTo>
                    <a:pt x="110662" y="553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250224" y="4044847"/>
              <a:ext cx="110489" cy="110489"/>
            </a:xfrm>
            <a:custGeom>
              <a:avLst/>
              <a:gdLst/>
              <a:ahLst/>
              <a:cxnLst/>
              <a:rect l="l" t="t" r="r" b="b"/>
              <a:pathLst>
                <a:path w="110490" h="110489">
                  <a:moveTo>
                    <a:pt x="55122" y="0"/>
                  </a:moveTo>
                  <a:lnTo>
                    <a:pt x="33652" y="4336"/>
                  </a:lnTo>
                  <a:lnTo>
                    <a:pt x="16132" y="16158"/>
                  </a:lnTo>
                  <a:lnTo>
                    <a:pt x="4327" y="33681"/>
                  </a:lnTo>
                  <a:lnTo>
                    <a:pt x="0" y="55122"/>
                  </a:lnTo>
                  <a:lnTo>
                    <a:pt x="4327" y="76603"/>
                  </a:lnTo>
                  <a:lnTo>
                    <a:pt x="16132" y="94147"/>
                  </a:lnTo>
                  <a:lnTo>
                    <a:pt x="33652" y="105976"/>
                  </a:lnTo>
                  <a:lnTo>
                    <a:pt x="55122" y="110314"/>
                  </a:lnTo>
                  <a:lnTo>
                    <a:pt x="76593" y="105976"/>
                  </a:lnTo>
                  <a:lnTo>
                    <a:pt x="94113" y="94147"/>
                  </a:lnTo>
                  <a:lnTo>
                    <a:pt x="105918" y="76603"/>
                  </a:lnTo>
                  <a:lnTo>
                    <a:pt x="110245" y="55122"/>
                  </a:lnTo>
                  <a:lnTo>
                    <a:pt x="105918" y="33681"/>
                  </a:lnTo>
                  <a:lnTo>
                    <a:pt x="94113" y="16158"/>
                  </a:lnTo>
                  <a:lnTo>
                    <a:pt x="76593" y="4336"/>
                  </a:lnTo>
                  <a:lnTo>
                    <a:pt x="55122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250224" y="4044847"/>
              <a:ext cx="110489" cy="110489"/>
            </a:xfrm>
            <a:custGeom>
              <a:avLst/>
              <a:gdLst/>
              <a:ahLst/>
              <a:cxnLst/>
              <a:rect l="l" t="t" r="r" b="b"/>
              <a:pathLst>
                <a:path w="110490" h="110489">
                  <a:moveTo>
                    <a:pt x="110245" y="55122"/>
                  </a:moveTo>
                  <a:lnTo>
                    <a:pt x="105918" y="33681"/>
                  </a:lnTo>
                  <a:lnTo>
                    <a:pt x="94113" y="16158"/>
                  </a:lnTo>
                  <a:lnTo>
                    <a:pt x="76593" y="4336"/>
                  </a:lnTo>
                  <a:lnTo>
                    <a:pt x="55122" y="0"/>
                  </a:lnTo>
                  <a:lnTo>
                    <a:pt x="33652" y="4336"/>
                  </a:lnTo>
                  <a:lnTo>
                    <a:pt x="16132" y="16158"/>
                  </a:lnTo>
                  <a:lnTo>
                    <a:pt x="4327" y="33681"/>
                  </a:lnTo>
                  <a:lnTo>
                    <a:pt x="0" y="55122"/>
                  </a:lnTo>
                  <a:lnTo>
                    <a:pt x="4327" y="76603"/>
                  </a:lnTo>
                  <a:lnTo>
                    <a:pt x="16132" y="94147"/>
                  </a:lnTo>
                  <a:lnTo>
                    <a:pt x="33652" y="105976"/>
                  </a:lnTo>
                  <a:lnTo>
                    <a:pt x="55122" y="110314"/>
                  </a:lnTo>
                  <a:lnTo>
                    <a:pt x="76593" y="105976"/>
                  </a:lnTo>
                  <a:lnTo>
                    <a:pt x="94113" y="94147"/>
                  </a:lnTo>
                  <a:lnTo>
                    <a:pt x="105918" y="76603"/>
                  </a:lnTo>
                  <a:lnTo>
                    <a:pt x="110245" y="551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00661" y="3004251"/>
              <a:ext cx="110870" cy="11087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37529" y="4039848"/>
              <a:ext cx="109829" cy="10982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6212" y="2840063"/>
              <a:ext cx="1509175" cy="10760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8210" y="3045767"/>
              <a:ext cx="871219" cy="871219"/>
            </a:xfrm>
            <a:custGeom>
              <a:avLst/>
              <a:gdLst/>
              <a:ahLst/>
              <a:cxnLst/>
              <a:rect l="l" t="t" r="r" b="b"/>
              <a:pathLst>
                <a:path w="871219" h="871220">
                  <a:moveTo>
                    <a:pt x="435365" y="0"/>
                  </a:moveTo>
                  <a:lnTo>
                    <a:pt x="387927" y="2554"/>
                  </a:lnTo>
                  <a:lnTo>
                    <a:pt x="341969" y="10042"/>
                  </a:lnTo>
                  <a:lnTo>
                    <a:pt x="297756" y="22197"/>
                  </a:lnTo>
                  <a:lnTo>
                    <a:pt x="255554" y="38753"/>
                  </a:lnTo>
                  <a:lnTo>
                    <a:pt x="215628" y="59444"/>
                  </a:lnTo>
                  <a:lnTo>
                    <a:pt x="178244" y="84006"/>
                  </a:lnTo>
                  <a:lnTo>
                    <a:pt x="143668" y="112171"/>
                  </a:lnTo>
                  <a:lnTo>
                    <a:pt x="112165" y="143675"/>
                  </a:lnTo>
                  <a:lnTo>
                    <a:pt x="84000" y="178252"/>
                  </a:lnTo>
                  <a:lnTo>
                    <a:pt x="59440" y="215635"/>
                  </a:lnTo>
                  <a:lnTo>
                    <a:pt x="38750" y="255560"/>
                  </a:lnTo>
                  <a:lnTo>
                    <a:pt x="22195" y="297760"/>
                  </a:lnTo>
                  <a:lnTo>
                    <a:pt x="10041" y="341971"/>
                  </a:lnTo>
                  <a:lnTo>
                    <a:pt x="2554" y="387925"/>
                  </a:lnTo>
                  <a:lnTo>
                    <a:pt x="0" y="435357"/>
                  </a:lnTo>
                  <a:lnTo>
                    <a:pt x="2554" y="482803"/>
                  </a:lnTo>
                  <a:lnTo>
                    <a:pt x="10041" y="528768"/>
                  </a:lnTo>
                  <a:lnTo>
                    <a:pt x="22195" y="572988"/>
                  </a:lnTo>
                  <a:lnTo>
                    <a:pt x="38750" y="615196"/>
                  </a:lnTo>
                  <a:lnTo>
                    <a:pt x="59440" y="655128"/>
                  </a:lnTo>
                  <a:lnTo>
                    <a:pt x="84000" y="692517"/>
                  </a:lnTo>
                  <a:lnTo>
                    <a:pt x="112165" y="727098"/>
                  </a:lnTo>
                  <a:lnTo>
                    <a:pt x="143668" y="758605"/>
                  </a:lnTo>
                  <a:lnTo>
                    <a:pt x="178244" y="786773"/>
                  </a:lnTo>
                  <a:lnTo>
                    <a:pt x="215628" y="811337"/>
                  </a:lnTo>
                  <a:lnTo>
                    <a:pt x="255554" y="832029"/>
                  </a:lnTo>
                  <a:lnTo>
                    <a:pt x="297756" y="848586"/>
                  </a:lnTo>
                  <a:lnTo>
                    <a:pt x="341969" y="860741"/>
                  </a:lnTo>
                  <a:lnTo>
                    <a:pt x="387927" y="868229"/>
                  </a:lnTo>
                  <a:lnTo>
                    <a:pt x="435365" y="870784"/>
                  </a:lnTo>
                  <a:lnTo>
                    <a:pt x="482802" y="868229"/>
                  </a:lnTo>
                  <a:lnTo>
                    <a:pt x="528759" y="860741"/>
                  </a:lnTo>
                  <a:lnTo>
                    <a:pt x="572970" y="848586"/>
                  </a:lnTo>
                  <a:lnTo>
                    <a:pt x="615171" y="832029"/>
                  </a:lnTo>
                  <a:lnTo>
                    <a:pt x="655094" y="811337"/>
                  </a:lnTo>
                  <a:lnTo>
                    <a:pt x="692476" y="786773"/>
                  </a:lnTo>
                  <a:lnTo>
                    <a:pt x="727050" y="758605"/>
                  </a:lnTo>
                  <a:lnTo>
                    <a:pt x="758550" y="727098"/>
                  </a:lnTo>
                  <a:lnTo>
                    <a:pt x="786712" y="692517"/>
                  </a:lnTo>
                  <a:lnTo>
                    <a:pt x="811270" y="655128"/>
                  </a:lnTo>
                  <a:lnTo>
                    <a:pt x="831958" y="615196"/>
                  </a:lnTo>
                  <a:lnTo>
                    <a:pt x="848511" y="572988"/>
                  </a:lnTo>
                  <a:lnTo>
                    <a:pt x="860663" y="528768"/>
                  </a:lnTo>
                  <a:lnTo>
                    <a:pt x="868149" y="482803"/>
                  </a:lnTo>
                  <a:lnTo>
                    <a:pt x="870704" y="435357"/>
                  </a:lnTo>
                  <a:lnTo>
                    <a:pt x="868149" y="387925"/>
                  </a:lnTo>
                  <a:lnTo>
                    <a:pt x="860663" y="341971"/>
                  </a:lnTo>
                  <a:lnTo>
                    <a:pt x="848511" y="297760"/>
                  </a:lnTo>
                  <a:lnTo>
                    <a:pt x="831958" y="255560"/>
                  </a:lnTo>
                  <a:lnTo>
                    <a:pt x="811270" y="215635"/>
                  </a:lnTo>
                  <a:lnTo>
                    <a:pt x="786712" y="178252"/>
                  </a:lnTo>
                  <a:lnTo>
                    <a:pt x="758550" y="143675"/>
                  </a:lnTo>
                  <a:lnTo>
                    <a:pt x="727050" y="112171"/>
                  </a:lnTo>
                  <a:lnTo>
                    <a:pt x="692476" y="84006"/>
                  </a:lnTo>
                  <a:lnTo>
                    <a:pt x="655094" y="59444"/>
                  </a:lnTo>
                  <a:lnTo>
                    <a:pt x="615171" y="38753"/>
                  </a:lnTo>
                  <a:lnTo>
                    <a:pt x="572970" y="22197"/>
                  </a:lnTo>
                  <a:lnTo>
                    <a:pt x="528759" y="10042"/>
                  </a:lnTo>
                  <a:lnTo>
                    <a:pt x="482802" y="2554"/>
                  </a:lnTo>
                  <a:lnTo>
                    <a:pt x="435365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68210" y="3045767"/>
              <a:ext cx="871219" cy="871219"/>
            </a:xfrm>
            <a:custGeom>
              <a:avLst/>
              <a:gdLst/>
              <a:ahLst/>
              <a:cxnLst/>
              <a:rect l="l" t="t" r="r" b="b"/>
              <a:pathLst>
                <a:path w="871219" h="871220">
                  <a:moveTo>
                    <a:pt x="870704" y="435357"/>
                  </a:moveTo>
                  <a:lnTo>
                    <a:pt x="868149" y="387925"/>
                  </a:lnTo>
                  <a:lnTo>
                    <a:pt x="860663" y="341971"/>
                  </a:lnTo>
                  <a:lnTo>
                    <a:pt x="848511" y="297760"/>
                  </a:lnTo>
                  <a:lnTo>
                    <a:pt x="831958" y="255560"/>
                  </a:lnTo>
                  <a:lnTo>
                    <a:pt x="811270" y="215635"/>
                  </a:lnTo>
                  <a:lnTo>
                    <a:pt x="786712" y="178252"/>
                  </a:lnTo>
                  <a:lnTo>
                    <a:pt x="758550" y="143675"/>
                  </a:lnTo>
                  <a:lnTo>
                    <a:pt x="727050" y="112171"/>
                  </a:lnTo>
                  <a:lnTo>
                    <a:pt x="692476" y="84006"/>
                  </a:lnTo>
                  <a:lnTo>
                    <a:pt x="655094" y="59444"/>
                  </a:lnTo>
                  <a:lnTo>
                    <a:pt x="615171" y="38753"/>
                  </a:lnTo>
                  <a:lnTo>
                    <a:pt x="572970" y="22197"/>
                  </a:lnTo>
                  <a:lnTo>
                    <a:pt x="528759" y="10042"/>
                  </a:lnTo>
                  <a:lnTo>
                    <a:pt x="482802" y="2554"/>
                  </a:lnTo>
                  <a:lnTo>
                    <a:pt x="435365" y="0"/>
                  </a:lnTo>
                  <a:lnTo>
                    <a:pt x="387927" y="2554"/>
                  </a:lnTo>
                  <a:lnTo>
                    <a:pt x="341969" y="10042"/>
                  </a:lnTo>
                  <a:lnTo>
                    <a:pt x="297756" y="22197"/>
                  </a:lnTo>
                  <a:lnTo>
                    <a:pt x="255554" y="38753"/>
                  </a:lnTo>
                  <a:lnTo>
                    <a:pt x="215628" y="59444"/>
                  </a:lnTo>
                  <a:lnTo>
                    <a:pt x="178244" y="84006"/>
                  </a:lnTo>
                  <a:lnTo>
                    <a:pt x="143668" y="112171"/>
                  </a:lnTo>
                  <a:lnTo>
                    <a:pt x="112165" y="143675"/>
                  </a:lnTo>
                  <a:lnTo>
                    <a:pt x="84000" y="178252"/>
                  </a:lnTo>
                  <a:lnTo>
                    <a:pt x="59440" y="215635"/>
                  </a:lnTo>
                  <a:lnTo>
                    <a:pt x="38750" y="255560"/>
                  </a:lnTo>
                  <a:lnTo>
                    <a:pt x="22195" y="297760"/>
                  </a:lnTo>
                  <a:lnTo>
                    <a:pt x="10041" y="341971"/>
                  </a:lnTo>
                  <a:lnTo>
                    <a:pt x="2554" y="387925"/>
                  </a:lnTo>
                  <a:lnTo>
                    <a:pt x="0" y="435357"/>
                  </a:lnTo>
                  <a:lnTo>
                    <a:pt x="2554" y="482803"/>
                  </a:lnTo>
                  <a:lnTo>
                    <a:pt x="10041" y="528768"/>
                  </a:lnTo>
                  <a:lnTo>
                    <a:pt x="22195" y="572988"/>
                  </a:lnTo>
                  <a:lnTo>
                    <a:pt x="38750" y="615196"/>
                  </a:lnTo>
                  <a:lnTo>
                    <a:pt x="59440" y="655128"/>
                  </a:lnTo>
                  <a:lnTo>
                    <a:pt x="84000" y="692517"/>
                  </a:lnTo>
                  <a:lnTo>
                    <a:pt x="112165" y="727098"/>
                  </a:lnTo>
                  <a:lnTo>
                    <a:pt x="143668" y="758605"/>
                  </a:lnTo>
                  <a:lnTo>
                    <a:pt x="178244" y="786773"/>
                  </a:lnTo>
                  <a:lnTo>
                    <a:pt x="215628" y="811337"/>
                  </a:lnTo>
                  <a:lnTo>
                    <a:pt x="255554" y="832029"/>
                  </a:lnTo>
                  <a:lnTo>
                    <a:pt x="297756" y="848586"/>
                  </a:lnTo>
                  <a:lnTo>
                    <a:pt x="341969" y="860741"/>
                  </a:lnTo>
                  <a:lnTo>
                    <a:pt x="387927" y="868229"/>
                  </a:lnTo>
                  <a:lnTo>
                    <a:pt x="435365" y="870784"/>
                  </a:lnTo>
                  <a:lnTo>
                    <a:pt x="482802" y="868229"/>
                  </a:lnTo>
                  <a:lnTo>
                    <a:pt x="528759" y="860741"/>
                  </a:lnTo>
                  <a:lnTo>
                    <a:pt x="572970" y="848586"/>
                  </a:lnTo>
                  <a:lnTo>
                    <a:pt x="615171" y="832029"/>
                  </a:lnTo>
                  <a:lnTo>
                    <a:pt x="655094" y="811337"/>
                  </a:lnTo>
                  <a:lnTo>
                    <a:pt x="692476" y="786773"/>
                  </a:lnTo>
                  <a:lnTo>
                    <a:pt x="727050" y="758605"/>
                  </a:lnTo>
                  <a:lnTo>
                    <a:pt x="758550" y="727098"/>
                  </a:lnTo>
                  <a:lnTo>
                    <a:pt x="786712" y="692517"/>
                  </a:lnTo>
                  <a:lnTo>
                    <a:pt x="811270" y="655128"/>
                  </a:lnTo>
                  <a:lnTo>
                    <a:pt x="831958" y="615196"/>
                  </a:lnTo>
                  <a:lnTo>
                    <a:pt x="848511" y="572988"/>
                  </a:lnTo>
                  <a:lnTo>
                    <a:pt x="860663" y="528768"/>
                  </a:lnTo>
                  <a:lnTo>
                    <a:pt x="868149" y="482803"/>
                  </a:lnTo>
                  <a:lnTo>
                    <a:pt x="870704" y="4353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2287" y="3441900"/>
              <a:ext cx="230696" cy="6810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5727" y="4001387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848" y="0"/>
                  </a:moveTo>
                  <a:lnTo>
                    <a:pt x="262356" y="3338"/>
                  </a:lnTo>
                  <a:lnTo>
                    <a:pt x="218937" y="13038"/>
                  </a:lnTo>
                  <a:lnTo>
                    <a:pt x="178067" y="28620"/>
                  </a:lnTo>
                  <a:lnTo>
                    <a:pt x="140221" y="49610"/>
                  </a:lnTo>
                  <a:lnTo>
                    <a:pt x="105877" y="75530"/>
                  </a:lnTo>
                  <a:lnTo>
                    <a:pt x="75509" y="105904"/>
                  </a:lnTo>
                  <a:lnTo>
                    <a:pt x="49596" y="140254"/>
                  </a:lnTo>
                  <a:lnTo>
                    <a:pt x="28612" y="178105"/>
                  </a:lnTo>
                  <a:lnTo>
                    <a:pt x="13033" y="218980"/>
                  </a:lnTo>
                  <a:lnTo>
                    <a:pt x="3337" y="262402"/>
                  </a:lnTo>
                  <a:lnTo>
                    <a:pt x="0" y="307895"/>
                  </a:lnTo>
                  <a:lnTo>
                    <a:pt x="3337" y="353386"/>
                  </a:lnTo>
                  <a:lnTo>
                    <a:pt x="13033" y="396803"/>
                  </a:lnTo>
                  <a:lnTo>
                    <a:pt x="28612" y="437671"/>
                  </a:lnTo>
                  <a:lnTo>
                    <a:pt x="49596" y="475514"/>
                  </a:lnTo>
                  <a:lnTo>
                    <a:pt x="75509" y="509856"/>
                  </a:lnTo>
                  <a:lnTo>
                    <a:pt x="105877" y="540220"/>
                  </a:lnTo>
                  <a:lnTo>
                    <a:pt x="140221" y="566131"/>
                  </a:lnTo>
                  <a:lnTo>
                    <a:pt x="178067" y="587112"/>
                  </a:lnTo>
                  <a:lnTo>
                    <a:pt x="218937" y="602688"/>
                  </a:lnTo>
                  <a:lnTo>
                    <a:pt x="262356" y="612383"/>
                  </a:lnTo>
                  <a:lnTo>
                    <a:pt x="307848" y="615721"/>
                  </a:lnTo>
                  <a:lnTo>
                    <a:pt x="353338" y="612383"/>
                  </a:lnTo>
                  <a:lnTo>
                    <a:pt x="396758" y="602688"/>
                  </a:lnTo>
                  <a:lnTo>
                    <a:pt x="437631" y="587112"/>
                  </a:lnTo>
                  <a:lnTo>
                    <a:pt x="475480" y="566131"/>
                  </a:lnTo>
                  <a:lnTo>
                    <a:pt x="509828" y="540220"/>
                  </a:lnTo>
                  <a:lnTo>
                    <a:pt x="540199" y="509856"/>
                  </a:lnTo>
                  <a:lnTo>
                    <a:pt x="566117" y="475514"/>
                  </a:lnTo>
                  <a:lnTo>
                    <a:pt x="587105" y="437671"/>
                  </a:lnTo>
                  <a:lnTo>
                    <a:pt x="602687" y="396803"/>
                  </a:lnTo>
                  <a:lnTo>
                    <a:pt x="612385" y="353386"/>
                  </a:lnTo>
                  <a:lnTo>
                    <a:pt x="615724" y="307895"/>
                  </a:lnTo>
                  <a:lnTo>
                    <a:pt x="612385" y="262402"/>
                  </a:lnTo>
                  <a:lnTo>
                    <a:pt x="602687" y="218980"/>
                  </a:lnTo>
                  <a:lnTo>
                    <a:pt x="587105" y="178105"/>
                  </a:lnTo>
                  <a:lnTo>
                    <a:pt x="566117" y="140254"/>
                  </a:lnTo>
                  <a:lnTo>
                    <a:pt x="540199" y="105904"/>
                  </a:lnTo>
                  <a:lnTo>
                    <a:pt x="509828" y="75530"/>
                  </a:lnTo>
                  <a:lnTo>
                    <a:pt x="475480" y="49610"/>
                  </a:lnTo>
                  <a:lnTo>
                    <a:pt x="437631" y="28620"/>
                  </a:lnTo>
                  <a:lnTo>
                    <a:pt x="396758" y="13038"/>
                  </a:lnTo>
                  <a:lnTo>
                    <a:pt x="353338" y="3338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95727" y="4001387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615724" y="307895"/>
                  </a:moveTo>
                  <a:lnTo>
                    <a:pt x="612385" y="262402"/>
                  </a:lnTo>
                  <a:lnTo>
                    <a:pt x="602687" y="218980"/>
                  </a:lnTo>
                  <a:lnTo>
                    <a:pt x="587105" y="178105"/>
                  </a:lnTo>
                  <a:lnTo>
                    <a:pt x="566117" y="140254"/>
                  </a:lnTo>
                  <a:lnTo>
                    <a:pt x="540199" y="105904"/>
                  </a:lnTo>
                  <a:lnTo>
                    <a:pt x="509828" y="75530"/>
                  </a:lnTo>
                  <a:lnTo>
                    <a:pt x="475480" y="49610"/>
                  </a:lnTo>
                  <a:lnTo>
                    <a:pt x="437631" y="28620"/>
                  </a:lnTo>
                  <a:lnTo>
                    <a:pt x="396758" y="13038"/>
                  </a:lnTo>
                  <a:lnTo>
                    <a:pt x="353338" y="3338"/>
                  </a:lnTo>
                  <a:lnTo>
                    <a:pt x="307848" y="0"/>
                  </a:lnTo>
                  <a:lnTo>
                    <a:pt x="262356" y="3338"/>
                  </a:lnTo>
                  <a:lnTo>
                    <a:pt x="218937" y="13038"/>
                  </a:lnTo>
                  <a:lnTo>
                    <a:pt x="178067" y="28620"/>
                  </a:lnTo>
                  <a:lnTo>
                    <a:pt x="140221" y="49610"/>
                  </a:lnTo>
                  <a:lnTo>
                    <a:pt x="105877" y="75530"/>
                  </a:lnTo>
                  <a:lnTo>
                    <a:pt x="75509" y="105904"/>
                  </a:lnTo>
                  <a:lnTo>
                    <a:pt x="49596" y="140254"/>
                  </a:lnTo>
                  <a:lnTo>
                    <a:pt x="28612" y="178105"/>
                  </a:lnTo>
                  <a:lnTo>
                    <a:pt x="13033" y="218980"/>
                  </a:lnTo>
                  <a:lnTo>
                    <a:pt x="3337" y="262402"/>
                  </a:lnTo>
                  <a:lnTo>
                    <a:pt x="0" y="307895"/>
                  </a:lnTo>
                  <a:lnTo>
                    <a:pt x="3337" y="353386"/>
                  </a:lnTo>
                  <a:lnTo>
                    <a:pt x="13033" y="396803"/>
                  </a:lnTo>
                  <a:lnTo>
                    <a:pt x="28612" y="437671"/>
                  </a:lnTo>
                  <a:lnTo>
                    <a:pt x="49596" y="475514"/>
                  </a:lnTo>
                  <a:lnTo>
                    <a:pt x="75509" y="509856"/>
                  </a:lnTo>
                  <a:lnTo>
                    <a:pt x="105877" y="540220"/>
                  </a:lnTo>
                  <a:lnTo>
                    <a:pt x="140221" y="566131"/>
                  </a:lnTo>
                  <a:lnTo>
                    <a:pt x="178067" y="587112"/>
                  </a:lnTo>
                  <a:lnTo>
                    <a:pt x="218937" y="602688"/>
                  </a:lnTo>
                  <a:lnTo>
                    <a:pt x="262356" y="612383"/>
                  </a:lnTo>
                  <a:lnTo>
                    <a:pt x="307848" y="615721"/>
                  </a:lnTo>
                  <a:lnTo>
                    <a:pt x="353338" y="612383"/>
                  </a:lnTo>
                  <a:lnTo>
                    <a:pt x="396758" y="602688"/>
                  </a:lnTo>
                  <a:lnTo>
                    <a:pt x="437631" y="587112"/>
                  </a:lnTo>
                  <a:lnTo>
                    <a:pt x="475480" y="566131"/>
                  </a:lnTo>
                  <a:lnTo>
                    <a:pt x="509828" y="540220"/>
                  </a:lnTo>
                  <a:lnTo>
                    <a:pt x="540199" y="509856"/>
                  </a:lnTo>
                  <a:lnTo>
                    <a:pt x="566117" y="475514"/>
                  </a:lnTo>
                  <a:lnTo>
                    <a:pt x="587105" y="437671"/>
                  </a:lnTo>
                  <a:lnTo>
                    <a:pt x="602687" y="396803"/>
                  </a:lnTo>
                  <a:lnTo>
                    <a:pt x="612385" y="353386"/>
                  </a:lnTo>
                  <a:lnTo>
                    <a:pt x="615724" y="30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41037" y="4269989"/>
              <a:ext cx="231946" cy="6810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85888" y="4702014"/>
              <a:ext cx="435609" cy="435609"/>
            </a:xfrm>
            <a:custGeom>
              <a:avLst/>
              <a:gdLst/>
              <a:ahLst/>
              <a:cxnLst/>
              <a:rect l="l" t="t" r="r" b="b"/>
              <a:pathLst>
                <a:path w="435609" h="435610">
                  <a:moveTo>
                    <a:pt x="217686" y="0"/>
                  </a:moveTo>
                  <a:lnTo>
                    <a:pt x="167774" y="5745"/>
                  </a:lnTo>
                  <a:lnTo>
                    <a:pt x="121955" y="22114"/>
                  </a:lnTo>
                  <a:lnTo>
                    <a:pt x="81536" y="47801"/>
                  </a:lnTo>
                  <a:lnTo>
                    <a:pt x="47824" y="81501"/>
                  </a:lnTo>
                  <a:lnTo>
                    <a:pt x="22126" y="121911"/>
                  </a:lnTo>
                  <a:lnTo>
                    <a:pt x="5749" y="167727"/>
                  </a:lnTo>
                  <a:lnTo>
                    <a:pt x="0" y="217644"/>
                  </a:lnTo>
                  <a:lnTo>
                    <a:pt x="5749" y="267564"/>
                  </a:lnTo>
                  <a:lnTo>
                    <a:pt x="22126" y="313390"/>
                  </a:lnTo>
                  <a:lnTo>
                    <a:pt x="47824" y="353813"/>
                  </a:lnTo>
                  <a:lnTo>
                    <a:pt x="81536" y="387529"/>
                  </a:lnTo>
                  <a:lnTo>
                    <a:pt x="121955" y="413229"/>
                  </a:lnTo>
                  <a:lnTo>
                    <a:pt x="167774" y="429607"/>
                  </a:lnTo>
                  <a:lnTo>
                    <a:pt x="217686" y="435357"/>
                  </a:lnTo>
                  <a:lnTo>
                    <a:pt x="267599" y="429607"/>
                  </a:lnTo>
                  <a:lnTo>
                    <a:pt x="313417" y="413229"/>
                  </a:lnTo>
                  <a:lnTo>
                    <a:pt x="353834" y="387529"/>
                  </a:lnTo>
                  <a:lnTo>
                    <a:pt x="387545" y="353813"/>
                  </a:lnTo>
                  <a:lnTo>
                    <a:pt x="413241" y="313390"/>
                  </a:lnTo>
                  <a:lnTo>
                    <a:pt x="429617" y="267564"/>
                  </a:lnTo>
                  <a:lnTo>
                    <a:pt x="435366" y="217644"/>
                  </a:lnTo>
                  <a:lnTo>
                    <a:pt x="429617" y="167727"/>
                  </a:lnTo>
                  <a:lnTo>
                    <a:pt x="413241" y="121911"/>
                  </a:lnTo>
                  <a:lnTo>
                    <a:pt x="387545" y="81501"/>
                  </a:lnTo>
                  <a:lnTo>
                    <a:pt x="353834" y="47801"/>
                  </a:lnTo>
                  <a:lnTo>
                    <a:pt x="313417" y="22114"/>
                  </a:lnTo>
                  <a:lnTo>
                    <a:pt x="267599" y="5745"/>
                  </a:lnTo>
                  <a:lnTo>
                    <a:pt x="21768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85888" y="4702014"/>
              <a:ext cx="435609" cy="435609"/>
            </a:xfrm>
            <a:custGeom>
              <a:avLst/>
              <a:gdLst/>
              <a:ahLst/>
              <a:cxnLst/>
              <a:rect l="l" t="t" r="r" b="b"/>
              <a:pathLst>
                <a:path w="435609" h="435610">
                  <a:moveTo>
                    <a:pt x="435366" y="217644"/>
                  </a:moveTo>
                  <a:lnTo>
                    <a:pt x="429617" y="167727"/>
                  </a:lnTo>
                  <a:lnTo>
                    <a:pt x="413241" y="121911"/>
                  </a:lnTo>
                  <a:lnTo>
                    <a:pt x="387545" y="81501"/>
                  </a:lnTo>
                  <a:lnTo>
                    <a:pt x="353834" y="47801"/>
                  </a:lnTo>
                  <a:lnTo>
                    <a:pt x="313417" y="22114"/>
                  </a:lnTo>
                  <a:lnTo>
                    <a:pt x="267599" y="5745"/>
                  </a:lnTo>
                  <a:lnTo>
                    <a:pt x="217686" y="0"/>
                  </a:lnTo>
                  <a:lnTo>
                    <a:pt x="167774" y="5745"/>
                  </a:lnTo>
                  <a:lnTo>
                    <a:pt x="121955" y="22114"/>
                  </a:lnTo>
                  <a:lnTo>
                    <a:pt x="81536" y="47801"/>
                  </a:lnTo>
                  <a:lnTo>
                    <a:pt x="47824" y="81501"/>
                  </a:lnTo>
                  <a:lnTo>
                    <a:pt x="22126" y="121911"/>
                  </a:lnTo>
                  <a:lnTo>
                    <a:pt x="5749" y="167727"/>
                  </a:lnTo>
                  <a:lnTo>
                    <a:pt x="0" y="217644"/>
                  </a:lnTo>
                  <a:lnTo>
                    <a:pt x="5749" y="267564"/>
                  </a:lnTo>
                  <a:lnTo>
                    <a:pt x="22126" y="313390"/>
                  </a:lnTo>
                  <a:lnTo>
                    <a:pt x="47824" y="353813"/>
                  </a:lnTo>
                  <a:lnTo>
                    <a:pt x="81536" y="387529"/>
                  </a:lnTo>
                  <a:lnTo>
                    <a:pt x="121955" y="413229"/>
                  </a:lnTo>
                  <a:lnTo>
                    <a:pt x="167774" y="429607"/>
                  </a:lnTo>
                  <a:lnTo>
                    <a:pt x="217686" y="435357"/>
                  </a:lnTo>
                  <a:lnTo>
                    <a:pt x="267599" y="429607"/>
                  </a:lnTo>
                  <a:lnTo>
                    <a:pt x="313417" y="413229"/>
                  </a:lnTo>
                  <a:lnTo>
                    <a:pt x="353834" y="387529"/>
                  </a:lnTo>
                  <a:lnTo>
                    <a:pt x="387545" y="353813"/>
                  </a:lnTo>
                  <a:lnTo>
                    <a:pt x="413241" y="313390"/>
                  </a:lnTo>
                  <a:lnTo>
                    <a:pt x="429617" y="267564"/>
                  </a:lnTo>
                  <a:lnTo>
                    <a:pt x="435366" y="217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1662" y="4880433"/>
              <a:ext cx="231321" cy="6803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49648" y="5222208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27" y="0"/>
                  </a:moveTo>
                  <a:lnTo>
                    <a:pt x="105275" y="7849"/>
                  </a:lnTo>
                  <a:lnTo>
                    <a:pt x="63020" y="29709"/>
                  </a:lnTo>
                  <a:lnTo>
                    <a:pt x="29699" y="63041"/>
                  </a:lnTo>
                  <a:lnTo>
                    <a:pt x="7847" y="105311"/>
                  </a:lnTo>
                  <a:lnTo>
                    <a:pt x="0" y="153982"/>
                  </a:lnTo>
                  <a:lnTo>
                    <a:pt x="7847" y="202619"/>
                  </a:lnTo>
                  <a:lnTo>
                    <a:pt x="29699" y="244868"/>
                  </a:lnTo>
                  <a:lnTo>
                    <a:pt x="63020" y="278190"/>
                  </a:lnTo>
                  <a:lnTo>
                    <a:pt x="105275" y="300045"/>
                  </a:lnTo>
                  <a:lnTo>
                    <a:pt x="153927" y="307895"/>
                  </a:lnTo>
                  <a:lnTo>
                    <a:pt x="202579" y="300045"/>
                  </a:lnTo>
                  <a:lnTo>
                    <a:pt x="244831" y="278190"/>
                  </a:lnTo>
                  <a:lnTo>
                    <a:pt x="278150" y="244868"/>
                  </a:lnTo>
                  <a:lnTo>
                    <a:pt x="300001" y="202619"/>
                  </a:lnTo>
                  <a:lnTo>
                    <a:pt x="307848" y="153982"/>
                  </a:lnTo>
                  <a:lnTo>
                    <a:pt x="300001" y="105311"/>
                  </a:lnTo>
                  <a:lnTo>
                    <a:pt x="278150" y="63041"/>
                  </a:lnTo>
                  <a:lnTo>
                    <a:pt x="244831" y="29709"/>
                  </a:lnTo>
                  <a:lnTo>
                    <a:pt x="202579" y="7849"/>
                  </a:lnTo>
                  <a:lnTo>
                    <a:pt x="153927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49648" y="5222208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307848" y="153982"/>
                  </a:moveTo>
                  <a:lnTo>
                    <a:pt x="300001" y="105311"/>
                  </a:lnTo>
                  <a:lnTo>
                    <a:pt x="278150" y="63041"/>
                  </a:lnTo>
                  <a:lnTo>
                    <a:pt x="244831" y="29709"/>
                  </a:lnTo>
                  <a:lnTo>
                    <a:pt x="202579" y="7849"/>
                  </a:lnTo>
                  <a:lnTo>
                    <a:pt x="153927" y="0"/>
                  </a:lnTo>
                  <a:lnTo>
                    <a:pt x="105275" y="7849"/>
                  </a:lnTo>
                  <a:lnTo>
                    <a:pt x="63020" y="29709"/>
                  </a:lnTo>
                  <a:lnTo>
                    <a:pt x="29699" y="63041"/>
                  </a:lnTo>
                  <a:lnTo>
                    <a:pt x="7847" y="105311"/>
                  </a:lnTo>
                  <a:lnTo>
                    <a:pt x="0" y="153982"/>
                  </a:lnTo>
                  <a:lnTo>
                    <a:pt x="7847" y="202619"/>
                  </a:lnTo>
                  <a:lnTo>
                    <a:pt x="29699" y="244868"/>
                  </a:lnTo>
                  <a:lnTo>
                    <a:pt x="63020" y="278190"/>
                  </a:lnTo>
                  <a:lnTo>
                    <a:pt x="105275" y="300045"/>
                  </a:lnTo>
                  <a:lnTo>
                    <a:pt x="153927" y="307895"/>
                  </a:lnTo>
                  <a:lnTo>
                    <a:pt x="202579" y="300045"/>
                  </a:lnTo>
                  <a:lnTo>
                    <a:pt x="244831" y="278190"/>
                  </a:lnTo>
                  <a:lnTo>
                    <a:pt x="278150" y="244868"/>
                  </a:lnTo>
                  <a:lnTo>
                    <a:pt x="300001" y="202619"/>
                  </a:lnTo>
                  <a:lnTo>
                    <a:pt x="307848" y="1539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6661" y="5336896"/>
              <a:ext cx="226323" cy="6803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4246" y="5614522"/>
              <a:ext cx="218651" cy="21861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43332" y="5684578"/>
              <a:ext cx="149744" cy="6802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6126" y="5917058"/>
              <a:ext cx="154892" cy="15489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2842" y="5955269"/>
              <a:ext cx="150234" cy="68021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48668" y="6158049"/>
            <a:ext cx="109808" cy="109808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46661" y="6173718"/>
            <a:ext cx="146415" cy="68021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55168" y="777895"/>
            <a:ext cx="170755" cy="170713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30227" y="823159"/>
            <a:ext cx="1710739" cy="8608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55168" y="1032542"/>
            <a:ext cx="170755" cy="170782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29186" y="1077806"/>
            <a:ext cx="465684" cy="87335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55168" y="1287189"/>
            <a:ext cx="170755" cy="170782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32185" y="1333633"/>
            <a:ext cx="840769" cy="84974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5168" y="1541905"/>
            <a:ext cx="170755" cy="170713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32636" y="1587169"/>
            <a:ext cx="424744" cy="87335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55168" y="1796552"/>
            <a:ext cx="170755" cy="170782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32636" y="1841817"/>
            <a:ext cx="2550586" cy="86085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55168" y="2076817"/>
            <a:ext cx="170755" cy="170713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28845" y="2068208"/>
            <a:ext cx="2581730" cy="17585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55168" y="2357081"/>
            <a:ext cx="170755" cy="170713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32685" y="2403456"/>
            <a:ext cx="2453968" cy="84974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19628" y="286998"/>
            <a:ext cx="8745873" cy="200912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02084" y="6228501"/>
            <a:ext cx="7122377" cy="93569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6915150" y="3756405"/>
            <a:ext cx="10585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 b="1">
                <a:latin typeface="Calibri"/>
                <a:cs typeface="Calibri"/>
              </a:rPr>
              <a:t>AIRBUS</a:t>
            </a:r>
            <a:r>
              <a:rPr dirty="0" sz="800" spc="114" b="1">
                <a:latin typeface="Calibri"/>
                <a:cs typeface="Calibri"/>
              </a:rPr>
              <a:t> </a:t>
            </a:r>
            <a:r>
              <a:rPr dirty="0" sz="800" spc="50" b="1">
                <a:latin typeface="Calibri"/>
                <a:cs typeface="Calibri"/>
              </a:rPr>
              <a:t>HELICOPTERS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37915" y="4377309"/>
            <a:ext cx="807720" cy="270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Calibri"/>
                <a:cs typeface="Calibri"/>
              </a:rPr>
              <a:t>ARCELORMITTAL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800" spc="-10" b="1">
                <a:latin typeface="Calibri"/>
                <a:cs typeface="Calibri"/>
              </a:rPr>
              <a:t>MEDITERRANEE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581400" y="3945509"/>
            <a:ext cx="252729" cy="473075"/>
          </a:xfrm>
          <a:custGeom>
            <a:avLst/>
            <a:gdLst/>
            <a:ahLst/>
            <a:cxnLst/>
            <a:rect l="l" t="t" r="r" b="b"/>
            <a:pathLst>
              <a:path w="252729" h="473075">
                <a:moveTo>
                  <a:pt x="43601" y="63241"/>
                </a:moveTo>
                <a:lnTo>
                  <a:pt x="26719" y="72032"/>
                </a:lnTo>
                <a:lnTo>
                  <a:pt x="235330" y="473075"/>
                </a:lnTo>
                <a:lnTo>
                  <a:pt x="252349" y="464185"/>
                </a:lnTo>
                <a:lnTo>
                  <a:pt x="43601" y="63241"/>
                </a:lnTo>
                <a:close/>
              </a:path>
              <a:path w="252729" h="473075">
                <a:moveTo>
                  <a:pt x="0" y="0"/>
                </a:moveTo>
                <a:lnTo>
                  <a:pt x="1397" y="85217"/>
                </a:lnTo>
                <a:lnTo>
                  <a:pt x="26719" y="72032"/>
                </a:lnTo>
                <a:lnTo>
                  <a:pt x="20827" y="60706"/>
                </a:lnTo>
                <a:lnTo>
                  <a:pt x="37719" y="51943"/>
                </a:lnTo>
                <a:lnTo>
                  <a:pt x="65302" y="51943"/>
                </a:lnTo>
                <a:lnTo>
                  <a:pt x="68961" y="50038"/>
                </a:lnTo>
                <a:lnTo>
                  <a:pt x="0" y="0"/>
                </a:lnTo>
                <a:close/>
              </a:path>
              <a:path w="252729" h="473075">
                <a:moveTo>
                  <a:pt x="37719" y="51943"/>
                </a:moveTo>
                <a:lnTo>
                  <a:pt x="20827" y="60706"/>
                </a:lnTo>
                <a:lnTo>
                  <a:pt x="26719" y="72032"/>
                </a:lnTo>
                <a:lnTo>
                  <a:pt x="43601" y="63241"/>
                </a:lnTo>
                <a:lnTo>
                  <a:pt x="37719" y="51943"/>
                </a:lnTo>
                <a:close/>
              </a:path>
              <a:path w="252729" h="473075">
                <a:moveTo>
                  <a:pt x="65302" y="51943"/>
                </a:moveTo>
                <a:lnTo>
                  <a:pt x="37719" y="51943"/>
                </a:lnTo>
                <a:lnTo>
                  <a:pt x="43601" y="63241"/>
                </a:lnTo>
                <a:lnTo>
                  <a:pt x="65302" y="51943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3660775" y="2234945"/>
            <a:ext cx="99060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45" b="1">
                <a:latin typeface="Calibri"/>
                <a:cs typeface="Calibri"/>
              </a:rPr>
              <a:t>DASSAULT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AVIATION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994150" y="4608321"/>
            <a:ext cx="1680845" cy="363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59815">
              <a:lnSpc>
                <a:spcPct val="100000"/>
              </a:lnSpc>
              <a:spcBef>
                <a:spcPts val="100"/>
              </a:spcBef>
            </a:pPr>
            <a:r>
              <a:rPr dirty="0" sz="800" spc="40" b="1">
                <a:latin typeface="Calibri"/>
                <a:cs typeface="Calibri"/>
              </a:rPr>
              <a:t>PETROINEOS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800" spc="-10" b="1">
                <a:latin typeface="Calibri"/>
                <a:cs typeface="Calibri"/>
              </a:rPr>
              <a:t>NAPHTACHIMIE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756022" y="4863210"/>
            <a:ext cx="256540" cy="76200"/>
          </a:xfrm>
          <a:custGeom>
            <a:avLst/>
            <a:gdLst/>
            <a:ahLst/>
            <a:cxnLst/>
            <a:rect l="l" t="t" r="r" b="b"/>
            <a:pathLst>
              <a:path w="256539" h="76200">
                <a:moveTo>
                  <a:pt x="244163" y="27558"/>
                </a:moveTo>
                <a:lnTo>
                  <a:pt x="192150" y="27558"/>
                </a:lnTo>
                <a:lnTo>
                  <a:pt x="193548" y="46608"/>
                </a:lnTo>
                <a:lnTo>
                  <a:pt x="180831" y="47533"/>
                </a:lnTo>
                <a:lnTo>
                  <a:pt x="182879" y="76072"/>
                </a:lnTo>
                <a:lnTo>
                  <a:pt x="256159" y="32512"/>
                </a:lnTo>
                <a:lnTo>
                  <a:pt x="244163" y="27558"/>
                </a:lnTo>
                <a:close/>
              </a:path>
              <a:path w="256539" h="76200">
                <a:moveTo>
                  <a:pt x="179464" y="28489"/>
                </a:moveTo>
                <a:lnTo>
                  <a:pt x="0" y="41656"/>
                </a:lnTo>
                <a:lnTo>
                  <a:pt x="1397" y="60578"/>
                </a:lnTo>
                <a:lnTo>
                  <a:pt x="180831" y="47533"/>
                </a:lnTo>
                <a:lnTo>
                  <a:pt x="179464" y="28489"/>
                </a:lnTo>
                <a:close/>
              </a:path>
              <a:path w="256539" h="76200">
                <a:moveTo>
                  <a:pt x="192150" y="27558"/>
                </a:moveTo>
                <a:lnTo>
                  <a:pt x="179464" y="28489"/>
                </a:lnTo>
                <a:lnTo>
                  <a:pt x="180764" y="46608"/>
                </a:lnTo>
                <a:lnTo>
                  <a:pt x="180831" y="47533"/>
                </a:lnTo>
                <a:lnTo>
                  <a:pt x="193548" y="46608"/>
                </a:lnTo>
                <a:lnTo>
                  <a:pt x="192219" y="28489"/>
                </a:lnTo>
                <a:lnTo>
                  <a:pt x="192150" y="27558"/>
                </a:lnTo>
                <a:close/>
              </a:path>
              <a:path w="256539" h="76200">
                <a:moveTo>
                  <a:pt x="177418" y="0"/>
                </a:moveTo>
                <a:lnTo>
                  <a:pt x="179397" y="27558"/>
                </a:lnTo>
                <a:lnTo>
                  <a:pt x="179464" y="28489"/>
                </a:lnTo>
                <a:lnTo>
                  <a:pt x="192150" y="27558"/>
                </a:lnTo>
                <a:lnTo>
                  <a:pt x="244163" y="27558"/>
                </a:lnTo>
                <a:lnTo>
                  <a:pt x="177418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7233284" y="2577211"/>
            <a:ext cx="110680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55" b="1">
                <a:latin typeface="Calibri"/>
                <a:cs typeface="Calibri"/>
              </a:rPr>
              <a:t>BASELL</a:t>
            </a:r>
            <a:r>
              <a:rPr dirty="0" sz="800" b="1">
                <a:latin typeface="Calibri"/>
                <a:cs typeface="Calibri"/>
              </a:rPr>
              <a:t> </a:t>
            </a:r>
            <a:r>
              <a:rPr dirty="0" sz="800" spc="45" b="1">
                <a:latin typeface="Calibri"/>
                <a:cs typeface="Calibri"/>
              </a:rPr>
              <a:t>POLYOLEFINES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22172" y="6433368"/>
            <a:ext cx="711898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départementale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26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22172" y="6433368"/>
            <a:ext cx="711898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départementale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26</a:t>
            </a:fld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2690" marR="5080" indent="-1190625">
              <a:lnSpc>
                <a:spcPct val="106900"/>
              </a:lnSpc>
              <a:spcBef>
                <a:spcPts val="100"/>
              </a:spcBef>
            </a:pPr>
            <a:r>
              <a:rPr dirty="0" sz="2800" spc="75" b="0">
                <a:latin typeface="Calibri"/>
                <a:cs typeface="Calibri"/>
              </a:rPr>
              <a:t>Une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spc="105" b="0">
                <a:latin typeface="Calibri"/>
                <a:cs typeface="Calibri"/>
              </a:rPr>
              <a:t>moins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forte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spc="100" b="0">
                <a:latin typeface="Calibri"/>
                <a:cs typeface="Calibri"/>
              </a:rPr>
              <a:t>présence</a:t>
            </a:r>
            <a:r>
              <a:rPr dirty="0" sz="2800" spc="-20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spc="100" b="0">
                <a:latin typeface="Calibri"/>
                <a:cs typeface="Calibri"/>
              </a:rPr>
              <a:t>femmes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et</a:t>
            </a:r>
            <a:r>
              <a:rPr dirty="0" sz="2800" spc="-55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25" b="0">
                <a:latin typeface="Calibri"/>
                <a:cs typeface="Calibri"/>
              </a:rPr>
              <a:t> </a:t>
            </a:r>
            <a:r>
              <a:rPr dirty="0" sz="2800" spc="90" b="0">
                <a:latin typeface="Calibri"/>
                <a:cs typeface="Calibri"/>
              </a:rPr>
              <a:t>jeunes</a:t>
            </a:r>
            <a:r>
              <a:rPr dirty="0" sz="2800" spc="-55" b="0">
                <a:latin typeface="Calibri"/>
                <a:cs typeface="Calibri"/>
              </a:rPr>
              <a:t> </a:t>
            </a:r>
            <a:r>
              <a:rPr dirty="0" sz="2800" spc="60" b="0">
                <a:latin typeface="Calibri"/>
                <a:cs typeface="Calibri"/>
              </a:rPr>
              <a:t>de </a:t>
            </a:r>
            <a:r>
              <a:rPr dirty="0" sz="2800" spc="105" b="0">
                <a:latin typeface="Calibri"/>
                <a:cs typeface="Calibri"/>
              </a:rPr>
              <a:t>moins</a:t>
            </a:r>
            <a:r>
              <a:rPr dirty="0" sz="2800" spc="-60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29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spc="155" b="0">
                <a:latin typeface="Calibri"/>
                <a:cs typeface="Calibri"/>
              </a:rPr>
              <a:t>ans</a:t>
            </a:r>
            <a:r>
              <a:rPr dirty="0" sz="2800" spc="-55" b="0">
                <a:latin typeface="Calibri"/>
                <a:cs typeface="Calibri"/>
              </a:rPr>
              <a:t> </a:t>
            </a:r>
            <a:r>
              <a:rPr dirty="0" sz="2800" spc="130" b="0">
                <a:latin typeface="Calibri"/>
                <a:cs typeface="Calibri"/>
              </a:rPr>
              <a:t>dans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80" b="0">
                <a:latin typeface="Calibri"/>
                <a:cs typeface="Calibri"/>
              </a:rPr>
              <a:t>le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40" b="0">
                <a:latin typeface="Calibri"/>
                <a:cs typeface="Calibri"/>
              </a:rPr>
              <a:t>département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6402" y="1172717"/>
            <a:ext cx="5111750" cy="807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7251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4B93D7"/>
                </a:solidFill>
                <a:latin typeface="Calibri"/>
                <a:cs typeface="Calibri"/>
              </a:rPr>
              <a:t>qu'en</a:t>
            </a:r>
            <a:r>
              <a:rPr dirty="0" sz="2800" spc="70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2800" spc="60">
                <a:solidFill>
                  <a:srgbClr val="4B93D7"/>
                </a:solidFill>
                <a:latin typeface="Calibri"/>
                <a:cs typeface="Calibri"/>
              </a:rPr>
              <a:t>moyenne</a:t>
            </a:r>
            <a:r>
              <a:rPr dirty="0" sz="2800" spc="50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2800" spc="40">
                <a:solidFill>
                  <a:srgbClr val="4B93D7"/>
                </a:solidFill>
                <a:latin typeface="Calibri"/>
                <a:cs typeface="Calibri"/>
              </a:rPr>
              <a:t>régionale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dirty="0" sz="1100" b="1">
                <a:latin typeface="Arial"/>
                <a:cs typeface="Arial"/>
              </a:rPr>
              <a:t>Répartition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des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salariés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1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l'industrie</a:t>
            </a:r>
            <a:r>
              <a:rPr dirty="0" sz="1100" spc="1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selon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l'âge</a:t>
            </a:r>
            <a:r>
              <a:rPr dirty="0" sz="1100" spc="1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et</a:t>
            </a:r>
            <a:r>
              <a:rPr dirty="0" sz="1100" spc="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</a:t>
            </a:r>
            <a:r>
              <a:rPr dirty="0" sz="1100" spc="1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sexe,</a:t>
            </a:r>
            <a:r>
              <a:rPr dirty="0" sz="1100" spc="9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en</a:t>
            </a:r>
            <a:r>
              <a:rPr dirty="0" sz="1100" spc="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2022</a:t>
            </a:r>
            <a:r>
              <a:rPr dirty="0" sz="1100" spc="140" b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(en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%)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668" y="6008928"/>
            <a:ext cx="19589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25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:</a:t>
            </a:r>
            <a:r>
              <a:rPr dirty="0" sz="900" spc="5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</a:t>
            </a:r>
            <a:r>
              <a:rPr dirty="0" sz="900" spc="2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base</a:t>
            </a:r>
            <a:r>
              <a:rPr dirty="0" sz="900" spc="3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tous</a:t>
            </a:r>
            <a:r>
              <a:rPr dirty="0" sz="900" spc="7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salariés</a:t>
            </a:r>
            <a:r>
              <a:rPr dirty="0" sz="900" spc="25" i="1">
                <a:latin typeface="Calibri"/>
                <a:cs typeface="Calibri"/>
              </a:rPr>
              <a:t> </a:t>
            </a:r>
            <a:r>
              <a:rPr dirty="0" sz="900" spc="-20" i="1"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66814" y="2208537"/>
          <a:ext cx="6462395" cy="3229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6500"/>
                <a:gridCol w="861694"/>
                <a:gridCol w="861694"/>
                <a:gridCol w="861694"/>
                <a:gridCol w="861695"/>
                <a:gridCol w="861695"/>
                <a:gridCol w="861695"/>
              </a:tblGrid>
              <a:tr h="6464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51510">
                        <a:lnSpc>
                          <a:spcPct val="100000"/>
                        </a:lnSpc>
                      </a:pPr>
                      <a:r>
                        <a:rPr dirty="0" sz="1250" b="1">
                          <a:latin typeface="Calibri"/>
                          <a:cs typeface="Calibri"/>
                        </a:rPr>
                        <a:t>Bouches-du-</a:t>
                      </a:r>
                      <a:r>
                        <a:rPr dirty="0" sz="1250" spc="-20" b="1">
                          <a:latin typeface="Calibri"/>
                          <a:cs typeface="Calibri"/>
                        </a:rPr>
                        <a:t>Rhône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49885">
                        <a:lnSpc>
                          <a:spcPct val="100000"/>
                        </a:lnSpc>
                      </a:pPr>
                      <a:r>
                        <a:rPr dirty="0" sz="1250" b="1">
                          <a:latin typeface="Calibri"/>
                          <a:cs typeface="Calibri"/>
                        </a:rPr>
                        <a:t>Provence-Alpes-Côte</a:t>
                      </a:r>
                      <a:r>
                        <a:rPr dirty="0" sz="1250" spc="1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10" b="1">
                          <a:latin typeface="Calibri"/>
                          <a:cs typeface="Calibri"/>
                        </a:rPr>
                        <a:t>d'Azur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2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10" b="1">
                          <a:latin typeface="Calibri"/>
                          <a:cs typeface="Calibri"/>
                        </a:rPr>
                        <a:t>Total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10" b="1">
                          <a:latin typeface="Calibri"/>
                          <a:cs typeface="Calibri"/>
                        </a:rPr>
                        <a:t>hommes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10" b="1">
                          <a:latin typeface="Calibri"/>
                          <a:cs typeface="Calibri"/>
                        </a:rPr>
                        <a:t>femmes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10" b="1">
                          <a:latin typeface="Calibri"/>
                          <a:cs typeface="Calibri"/>
                        </a:rPr>
                        <a:t>Total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10" b="1">
                          <a:latin typeface="Calibri"/>
                          <a:cs typeface="Calibri"/>
                        </a:rPr>
                        <a:t>hommes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10" b="1">
                          <a:latin typeface="Calibri"/>
                          <a:cs typeface="Calibri"/>
                        </a:rPr>
                        <a:t>femmes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5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125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5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125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25" b="1">
                          <a:latin typeface="Calibri"/>
                          <a:cs typeface="Calibri"/>
                        </a:rPr>
                        <a:t>ans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 b="1">
                          <a:latin typeface="Calibri"/>
                          <a:cs typeface="Calibri"/>
                        </a:rPr>
                        <a:t>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 b="1">
                          <a:latin typeface="Calibri"/>
                          <a:cs typeface="Calibri"/>
                        </a:rPr>
                        <a:t>6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4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5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125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5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24</a:t>
                      </a:r>
                      <a:r>
                        <a:rPr dirty="0" sz="125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25" b="1">
                          <a:latin typeface="Calibri"/>
                          <a:cs typeface="Calibri"/>
                        </a:rPr>
                        <a:t>ans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 b="1">
                          <a:latin typeface="Calibri"/>
                          <a:cs typeface="Calibri"/>
                        </a:rPr>
                        <a:t>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 b="1">
                          <a:latin typeface="Calibri"/>
                          <a:cs typeface="Calibri"/>
                        </a:rPr>
                        <a:t>9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5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25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5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29</a:t>
                      </a:r>
                      <a:r>
                        <a:rPr dirty="0" sz="125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25" b="1">
                          <a:latin typeface="Calibri"/>
                          <a:cs typeface="Calibri"/>
                        </a:rPr>
                        <a:t>ans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7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7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4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5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25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5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34</a:t>
                      </a:r>
                      <a:r>
                        <a:rPr dirty="0" sz="125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25" b="1">
                          <a:latin typeface="Calibri"/>
                          <a:cs typeface="Calibri"/>
                        </a:rPr>
                        <a:t>ans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7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5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35</a:t>
                      </a:r>
                      <a:r>
                        <a:rPr dirty="0" sz="125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5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39</a:t>
                      </a:r>
                      <a:r>
                        <a:rPr dirty="0" sz="125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25" b="1">
                          <a:latin typeface="Calibri"/>
                          <a:cs typeface="Calibri"/>
                        </a:rPr>
                        <a:t>ans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14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Calibri"/>
                          <a:cs typeface="Calibri"/>
                        </a:rPr>
                        <a:t>10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9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4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5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40</a:t>
                      </a:r>
                      <a:r>
                        <a:rPr dirty="0" sz="125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5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125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25" b="1">
                          <a:latin typeface="Calibri"/>
                          <a:cs typeface="Calibri"/>
                        </a:rPr>
                        <a:t>ans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9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5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45</a:t>
                      </a:r>
                      <a:r>
                        <a:rPr dirty="0" sz="125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5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49</a:t>
                      </a:r>
                      <a:r>
                        <a:rPr dirty="0" sz="125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25" b="1">
                          <a:latin typeface="Calibri"/>
                          <a:cs typeface="Calibri"/>
                        </a:rPr>
                        <a:t>ans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14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>
                          <a:latin typeface="Calibri"/>
                          <a:cs typeface="Calibri"/>
                        </a:rPr>
                        <a:t>11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9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4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5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125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5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54</a:t>
                      </a:r>
                      <a:r>
                        <a:rPr dirty="0" sz="125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25" b="1">
                          <a:latin typeface="Calibri"/>
                          <a:cs typeface="Calibri"/>
                        </a:rPr>
                        <a:t>ans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9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5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125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5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59</a:t>
                      </a:r>
                      <a:r>
                        <a:rPr dirty="0" sz="125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25" b="1">
                          <a:latin typeface="Calibri"/>
                          <a:cs typeface="Calibri"/>
                        </a:rPr>
                        <a:t>ans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5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60</a:t>
                      </a:r>
                      <a:r>
                        <a:rPr dirty="0" sz="125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25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30" b="1">
                          <a:latin typeface="Calibri"/>
                          <a:cs typeface="Calibri"/>
                        </a:rPr>
                        <a:t>64</a:t>
                      </a:r>
                      <a:r>
                        <a:rPr dirty="0" sz="125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50" spc="-25" b="1">
                          <a:latin typeface="Calibri"/>
                          <a:cs typeface="Calibri"/>
                        </a:rPr>
                        <a:t>ans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 b="1">
                          <a:latin typeface="Calibri"/>
                          <a:cs typeface="Calibri"/>
                        </a:rPr>
                        <a:t>4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 b="1">
                          <a:latin typeface="Calibri"/>
                          <a:cs typeface="Calibri"/>
                        </a:rPr>
                        <a:t>4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50">
                          <a:latin typeface="Calibri"/>
                          <a:cs typeface="Calibri"/>
                        </a:rPr>
                        <a:t>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10" b="1">
                          <a:latin typeface="Calibri"/>
                          <a:cs typeface="Calibri"/>
                        </a:rPr>
                        <a:t>Total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100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6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73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6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27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100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6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69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6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50" spc="-25" b="1">
                          <a:latin typeface="Calibri"/>
                          <a:cs typeface="Calibri"/>
                        </a:rPr>
                        <a:t>31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07796" y="127136"/>
            <a:ext cx="7305040" cy="139509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7620">
              <a:lnSpc>
                <a:spcPct val="107000"/>
              </a:lnSpc>
              <a:spcBef>
                <a:spcPts val="95"/>
              </a:spcBef>
            </a:pPr>
            <a:r>
              <a:rPr dirty="0" sz="2800" spc="75" b="0">
                <a:latin typeface="Calibri"/>
                <a:cs typeface="Calibri"/>
              </a:rPr>
              <a:t>Une</a:t>
            </a:r>
            <a:r>
              <a:rPr dirty="0" sz="2800" b="0">
                <a:latin typeface="Calibri"/>
                <a:cs typeface="Calibri"/>
              </a:rPr>
              <a:t> proportion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120" b="0">
                <a:latin typeface="Calibri"/>
                <a:cs typeface="Calibri"/>
              </a:rPr>
              <a:t>cadres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et</a:t>
            </a:r>
            <a:r>
              <a:rPr dirty="0" sz="2800" spc="-15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80" b="0">
                <a:latin typeface="Calibri"/>
                <a:cs typeface="Calibri"/>
              </a:rPr>
              <a:t>professions </a:t>
            </a:r>
            <a:r>
              <a:rPr dirty="0" sz="2800" spc="55" b="0">
                <a:latin typeface="Calibri"/>
                <a:cs typeface="Calibri"/>
              </a:rPr>
              <a:t>intermédiaires</a:t>
            </a:r>
            <a:r>
              <a:rPr dirty="0" sz="2800" spc="-75" b="0">
                <a:latin typeface="Calibri"/>
                <a:cs typeface="Calibri"/>
              </a:rPr>
              <a:t> </a:t>
            </a:r>
            <a:r>
              <a:rPr dirty="0" sz="2800" spc="130" b="0">
                <a:latin typeface="Calibri"/>
                <a:cs typeface="Calibri"/>
              </a:rPr>
              <a:t>dans</a:t>
            </a:r>
            <a:r>
              <a:rPr dirty="0" sz="2800" spc="-30" b="0">
                <a:latin typeface="Calibri"/>
                <a:cs typeface="Calibri"/>
              </a:rPr>
              <a:t> </a:t>
            </a:r>
            <a:r>
              <a:rPr dirty="0" sz="2800" spc="80" b="0">
                <a:latin typeface="Calibri"/>
                <a:cs typeface="Calibri"/>
              </a:rPr>
              <a:t>le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département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légèrement </a:t>
            </a:r>
            <a:r>
              <a:rPr dirty="0" sz="2800" spc="65" b="0">
                <a:latin typeface="Calibri"/>
                <a:cs typeface="Calibri"/>
              </a:rPr>
              <a:t>supérieure</a:t>
            </a:r>
            <a:r>
              <a:rPr dirty="0" sz="2800" spc="-60" b="0">
                <a:latin typeface="Calibri"/>
                <a:cs typeface="Calibri"/>
              </a:rPr>
              <a:t> </a:t>
            </a:r>
            <a:r>
              <a:rPr dirty="0" sz="2800" spc="145" b="0">
                <a:latin typeface="Calibri"/>
                <a:cs typeface="Calibri"/>
              </a:rPr>
              <a:t>à</a:t>
            </a:r>
            <a:r>
              <a:rPr dirty="0" sz="2800" spc="-55" b="0">
                <a:latin typeface="Calibri"/>
                <a:cs typeface="Calibri"/>
              </a:rPr>
              <a:t> </a:t>
            </a:r>
            <a:r>
              <a:rPr dirty="0" sz="2800" spc="114" b="0">
                <a:latin typeface="Calibri"/>
                <a:cs typeface="Calibri"/>
              </a:rPr>
              <a:t>la</a:t>
            </a:r>
            <a:r>
              <a:rPr dirty="0" sz="2800" spc="-65" b="0">
                <a:latin typeface="Calibri"/>
                <a:cs typeface="Calibri"/>
              </a:rPr>
              <a:t> </a:t>
            </a:r>
            <a:r>
              <a:rPr dirty="0" sz="2800" spc="60" b="0">
                <a:latin typeface="Calibri"/>
                <a:cs typeface="Calibri"/>
              </a:rPr>
              <a:t>moyenne</a:t>
            </a:r>
            <a:r>
              <a:rPr dirty="0" sz="2800" spc="-60" b="0">
                <a:latin typeface="Calibri"/>
                <a:cs typeface="Calibri"/>
              </a:rPr>
              <a:t> </a:t>
            </a:r>
            <a:r>
              <a:rPr dirty="0" sz="2800" spc="45" b="0">
                <a:latin typeface="Calibri"/>
                <a:cs typeface="Calibri"/>
              </a:rPr>
              <a:t>régionale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668" y="6008928"/>
            <a:ext cx="19589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25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:</a:t>
            </a:r>
            <a:r>
              <a:rPr dirty="0" sz="900" spc="5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</a:t>
            </a:r>
            <a:r>
              <a:rPr dirty="0" sz="900" spc="2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base</a:t>
            </a:r>
            <a:r>
              <a:rPr dirty="0" sz="900" spc="3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tous</a:t>
            </a:r>
            <a:r>
              <a:rPr dirty="0" sz="900" spc="7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salariés</a:t>
            </a:r>
            <a:r>
              <a:rPr dirty="0" sz="900" spc="25" i="1">
                <a:latin typeface="Calibri"/>
                <a:cs typeface="Calibri"/>
              </a:rPr>
              <a:t> </a:t>
            </a:r>
            <a:r>
              <a:rPr dirty="0" sz="900" spc="-20" i="1"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7579" y="2665259"/>
            <a:ext cx="6774180" cy="2016760"/>
          </a:xfrm>
          <a:custGeom>
            <a:avLst/>
            <a:gdLst/>
            <a:ahLst/>
            <a:cxnLst/>
            <a:rect l="l" t="t" r="r" b="b"/>
            <a:pathLst>
              <a:path w="6774180" h="2016760">
                <a:moveTo>
                  <a:pt x="6773697" y="0"/>
                </a:moveTo>
                <a:lnTo>
                  <a:pt x="5787034" y="0"/>
                </a:lnTo>
                <a:lnTo>
                  <a:pt x="5787034" y="537502"/>
                </a:lnTo>
                <a:lnTo>
                  <a:pt x="5787034" y="549668"/>
                </a:lnTo>
                <a:lnTo>
                  <a:pt x="5787034" y="781926"/>
                </a:lnTo>
                <a:lnTo>
                  <a:pt x="0" y="781926"/>
                </a:lnTo>
                <a:lnTo>
                  <a:pt x="0" y="1038517"/>
                </a:lnTo>
                <a:lnTo>
                  <a:pt x="5787034" y="1038517"/>
                </a:lnTo>
                <a:lnTo>
                  <a:pt x="5787034" y="1270787"/>
                </a:lnTo>
                <a:lnTo>
                  <a:pt x="0" y="1270787"/>
                </a:lnTo>
                <a:lnTo>
                  <a:pt x="0" y="1527378"/>
                </a:lnTo>
                <a:lnTo>
                  <a:pt x="5787034" y="1527378"/>
                </a:lnTo>
                <a:lnTo>
                  <a:pt x="5787034" y="1759648"/>
                </a:lnTo>
                <a:lnTo>
                  <a:pt x="5787034" y="1771802"/>
                </a:lnTo>
                <a:lnTo>
                  <a:pt x="5787034" y="2004072"/>
                </a:lnTo>
                <a:lnTo>
                  <a:pt x="5787034" y="2016239"/>
                </a:lnTo>
                <a:lnTo>
                  <a:pt x="6773456" y="2016239"/>
                </a:lnTo>
                <a:lnTo>
                  <a:pt x="6773697" y="2016239"/>
                </a:lnTo>
                <a:lnTo>
                  <a:pt x="6773697" y="1771802"/>
                </a:lnTo>
                <a:lnTo>
                  <a:pt x="6773697" y="1759648"/>
                </a:lnTo>
                <a:lnTo>
                  <a:pt x="6773697" y="1515224"/>
                </a:lnTo>
                <a:lnTo>
                  <a:pt x="6773456" y="1515224"/>
                </a:lnTo>
                <a:lnTo>
                  <a:pt x="6773456" y="1282954"/>
                </a:lnTo>
                <a:lnTo>
                  <a:pt x="6773697" y="1282954"/>
                </a:lnTo>
                <a:lnTo>
                  <a:pt x="6773697" y="1026363"/>
                </a:lnTo>
                <a:lnTo>
                  <a:pt x="6773456" y="1026363"/>
                </a:lnTo>
                <a:lnTo>
                  <a:pt x="6773456" y="794092"/>
                </a:lnTo>
                <a:lnTo>
                  <a:pt x="6773697" y="794092"/>
                </a:lnTo>
                <a:lnTo>
                  <a:pt x="6773697" y="549668"/>
                </a:lnTo>
                <a:lnTo>
                  <a:pt x="6773697" y="537502"/>
                </a:lnTo>
                <a:lnTo>
                  <a:pt x="6773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95384" y="2665238"/>
          <a:ext cx="5887720" cy="2000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6350"/>
                <a:gridCol w="1645285"/>
                <a:gridCol w="1608455"/>
              </a:tblGrid>
              <a:tr h="537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4139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450" spc="-20" b="1">
                          <a:latin typeface="Calibri"/>
                          <a:cs typeface="Calibri"/>
                        </a:rPr>
                        <a:t>Bouches-</a:t>
                      </a:r>
                      <a:r>
                        <a:rPr dirty="0" sz="1450" spc="-10" b="1">
                          <a:latin typeface="Calibri"/>
                          <a:cs typeface="Calibri"/>
                        </a:rPr>
                        <a:t>du-</a:t>
                      </a:r>
                      <a:r>
                        <a:rPr dirty="0" sz="1450" spc="-20" b="1">
                          <a:latin typeface="Calibri"/>
                          <a:cs typeface="Calibri"/>
                        </a:rPr>
                        <a:t>Rhône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51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370840" marR="175895" indent="-194945">
                        <a:lnSpc>
                          <a:spcPct val="110400"/>
                        </a:lnSpc>
                        <a:spcBef>
                          <a:spcPts val="55"/>
                        </a:spcBef>
                      </a:pPr>
                      <a:r>
                        <a:rPr dirty="0" sz="1450" spc="-10" b="1">
                          <a:latin typeface="Calibri"/>
                          <a:cs typeface="Calibri"/>
                        </a:rPr>
                        <a:t>Provence-Alpes-</a:t>
                      </a:r>
                      <a:r>
                        <a:rPr dirty="0" sz="1450" b="1">
                          <a:latin typeface="Calibri"/>
                          <a:cs typeface="Calibri"/>
                        </a:rPr>
                        <a:t>Côte</a:t>
                      </a:r>
                      <a:r>
                        <a:rPr dirty="0" sz="14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 b="1">
                          <a:latin typeface="Calibri"/>
                          <a:cs typeface="Calibri"/>
                        </a:rPr>
                        <a:t>d'Azur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10" b="1">
                          <a:latin typeface="Calibri"/>
                          <a:cs typeface="Calibri"/>
                        </a:rPr>
                        <a:t>Cadres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25" b="1">
                          <a:latin typeface="Calibri"/>
                          <a:cs typeface="Calibri"/>
                        </a:rPr>
                        <a:t>26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25" b="1">
                          <a:latin typeface="Calibri"/>
                          <a:cs typeface="Calibri"/>
                        </a:rPr>
                        <a:t>23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10" b="1">
                          <a:latin typeface="Calibri"/>
                          <a:cs typeface="Calibri"/>
                        </a:rPr>
                        <a:t>Employés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25" b="1">
                          <a:latin typeface="Calibri"/>
                          <a:cs typeface="Calibri"/>
                        </a:rPr>
                        <a:t>12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25" b="1">
                          <a:latin typeface="Calibri"/>
                          <a:cs typeface="Calibri"/>
                        </a:rPr>
                        <a:t>15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10" b="1">
                          <a:latin typeface="Calibri"/>
                          <a:cs typeface="Calibri"/>
                        </a:rPr>
                        <a:t>Ouvriers</a:t>
                      </a:r>
                      <a:r>
                        <a:rPr dirty="0" sz="14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 b="1">
                          <a:latin typeface="Calibri"/>
                          <a:cs typeface="Calibri"/>
                        </a:rPr>
                        <a:t>non</a:t>
                      </a:r>
                      <a:r>
                        <a:rPr dirty="0" sz="145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 b="1">
                          <a:latin typeface="Calibri"/>
                          <a:cs typeface="Calibri"/>
                        </a:rPr>
                        <a:t>qualifiés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50" b="1">
                          <a:latin typeface="Calibri"/>
                          <a:cs typeface="Calibri"/>
                        </a:rPr>
                        <a:t>9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25" b="1">
                          <a:latin typeface="Calibri"/>
                          <a:cs typeface="Calibri"/>
                        </a:rPr>
                        <a:t>11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10" b="1">
                          <a:latin typeface="Calibri"/>
                          <a:cs typeface="Calibri"/>
                        </a:rPr>
                        <a:t>Ouvriers</a:t>
                      </a:r>
                      <a:r>
                        <a:rPr dirty="0" sz="14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 b="1">
                          <a:latin typeface="Calibri"/>
                          <a:cs typeface="Calibri"/>
                        </a:rPr>
                        <a:t>qualifiés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25" b="1">
                          <a:latin typeface="Calibri"/>
                          <a:cs typeface="Calibri"/>
                        </a:rPr>
                        <a:t>26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25" b="1">
                          <a:latin typeface="Calibri"/>
                          <a:cs typeface="Calibri"/>
                        </a:rPr>
                        <a:t>27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b="1">
                          <a:latin typeface="Calibri"/>
                          <a:cs typeface="Calibri"/>
                        </a:rPr>
                        <a:t>Professions</a:t>
                      </a:r>
                      <a:r>
                        <a:rPr dirty="0" sz="145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 b="1">
                          <a:latin typeface="Calibri"/>
                          <a:cs typeface="Calibri"/>
                        </a:rPr>
                        <a:t>intermédiaires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25" b="1">
                          <a:latin typeface="Calibri"/>
                          <a:cs typeface="Calibri"/>
                        </a:rPr>
                        <a:t>27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25" b="1">
                          <a:latin typeface="Calibri"/>
                          <a:cs typeface="Calibri"/>
                        </a:rPr>
                        <a:t>24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0DE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10" b="1">
                          <a:latin typeface="Calibri"/>
                          <a:cs typeface="Calibri"/>
                        </a:rPr>
                        <a:t>Total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25" b="1">
                          <a:latin typeface="Calibri"/>
                          <a:cs typeface="Calibri"/>
                        </a:rPr>
                        <a:t>100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-25" b="1">
                          <a:latin typeface="Calibri"/>
                          <a:cs typeface="Calibri"/>
                        </a:rPr>
                        <a:t>100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519207" y="2188001"/>
            <a:ext cx="592645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b="1">
                <a:latin typeface="Arial"/>
                <a:cs typeface="Arial"/>
              </a:rPr>
              <a:t>Répartition</a:t>
            </a:r>
            <a:r>
              <a:rPr dirty="0" sz="1250" spc="3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des</a:t>
            </a:r>
            <a:r>
              <a:rPr dirty="0" sz="1250" spc="-9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salariés</a:t>
            </a:r>
            <a:r>
              <a:rPr dirty="0" sz="1250" spc="-9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dans</a:t>
            </a:r>
            <a:r>
              <a:rPr dirty="0" sz="1250" spc="-9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l'industrie</a:t>
            </a:r>
            <a:r>
              <a:rPr dirty="0" sz="1250" spc="10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selon</a:t>
            </a:r>
            <a:r>
              <a:rPr dirty="0" sz="1250" spc="3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la</a:t>
            </a:r>
            <a:r>
              <a:rPr dirty="0" sz="1250" spc="10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qualification,</a:t>
            </a:r>
            <a:r>
              <a:rPr dirty="0" sz="1250" spc="7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en</a:t>
            </a:r>
            <a:r>
              <a:rPr dirty="0" sz="1250" spc="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2022</a:t>
            </a:r>
            <a:r>
              <a:rPr dirty="0" sz="1250" spc="140" b="1">
                <a:latin typeface="Arial"/>
                <a:cs typeface="Arial"/>
              </a:rPr>
              <a:t> </a:t>
            </a:r>
            <a:r>
              <a:rPr dirty="0" sz="1250" i="1">
                <a:latin typeface="Arial"/>
                <a:cs typeface="Arial"/>
              </a:rPr>
              <a:t>(en</a:t>
            </a:r>
            <a:r>
              <a:rPr dirty="0" sz="1250" spc="5" i="1">
                <a:latin typeface="Arial"/>
                <a:cs typeface="Arial"/>
              </a:rPr>
              <a:t> </a:t>
            </a:r>
            <a:r>
              <a:rPr dirty="0" sz="1250" spc="-25" i="1">
                <a:latin typeface="Arial"/>
                <a:cs typeface="Arial"/>
              </a:rPr>
              <a:t>%)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46200" y="6433368"/>
            <a:ext cx="667067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4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régionale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383027" y="-26466"/>
            <a:ext cx="49022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50" b="0">
                <a:latin typeface="Calibri"/>
                <a:cs typeface="Calibri"/>
              </a:rPr>
              <a:t>L’industrie,</a:t>
            </a:r>
            <a:r>
              <a:rPr dirty="0" sz="3200" spc="35" b="0">
                <a:latin typeface="Calibri"/>
                <a:cs typeface="Calibri"/>
              </a:rPr>
              <a:t> </a:t>
            </a:r>
            <a:r>
              <a:rPr dirty="0" sz="3200" spc="95" b="0">
                <a:latin typeface="Calibri"/>
                <a:cs typeface="Calibri"/>
              </a:rPr>
              <a:t>quel</a:t>
            </a:r>
            <a:r>
              <a:rPr dirty="0" sz="3200" spc="60" b="0">
                <a:latin typeface="Calibri"/>
                <a:cs typeface="Calibri"/>
              </a:rPr>
              <a:t> </a:t>
            </a:r>
            <a:r>
              <a:rPr dirty="0" sz="3200" b="0">
                <a:latin typeface="Calibri"/>
                <a:cs typeface="Calibri"/>
              </a:rPr>
              <a:t>périmètre</a:t>
            </a:r>
            <a:r>
              <a:rPr dirty="0" sz="3200" spc="65" b="0">
                <a:latin typeface="Calibri"/>
                <a:cs typeface="Calibri"/>
              </a:rPr>
              <a:t> 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026" y="571245"/>
            <a:ext cx="8364855" cy="170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475615" marR="46355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L’ensemble</a:t>
            </a:r>
            <a:r>
              <a:rPr dirty="0" sz="1400" spc="22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spc="65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dirty="0" sz="1400" spc="22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activités</a:t>
            </a:r>
            <a:r>
              <a:rPr dirty="0" sz="1400" spc="21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spc="55">
                <a:solidFill>
                  <a:srgbClr val="FF0000"/>
                </a:solidFill>
                <a:latin typeface="Calibri"/>
                <a:cs typeface="Calibri"/>
              </a:rPr>
              <a:t>économiques</a:t>
            </a:r>
            <a:r>
              <a:rPr dirty="0" sz="1400" spc="22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ayant</a:t>
            </a:r>
            <a:r>
              <a:rPr dirty="0" sz="1400" spc="225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pour</a:t>
            </a:r>
            <a:r>
              <a:rPr dirty="0" sz="1400" spc="22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objets</a:t>
            </a:r>
            <a:r>
              <a:rPr dirty="0" sz="1400" spc="22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l’exploitation</a:t>
            </a:r>
            <a:r>
              <a:rPr dirty="0" sz="1400" spc="22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spc="100" b="1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dirty="0" sz="1400" spc="22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spc="75" b="1">
                <a:solidFill>
                  <a:srgbClr val="FF0000"/>
                </a:solidFill>
                <a:latin typeface="Calibri"/>
                <a:cs typeface="Calibri"/>
              </a:rPr>
              <a:t>ressources </a:t>
            </a:r>
            <a:r>
              <a:rPr dirty="0" sz="1400" spc="60" b="1">
                <a:solidFill>
                  <a:srgbClr val="FF0000"/>
                </a:solidFill>
                <a:latin typeface="Calibri"/>
                <a:cs typeface="Calibri"/>
              </a:rPr>
              <a:t>minérales,</a:t>
            </a:r>
            <a:r>
              <a:rPr dirty="0" sz="1400" spc="10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spc="100" b="1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dirty="0" sz="1400" spc="10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spc="90" b="1">
                <a:solidFill>
                  <a:srgbClr val="FF0000"/>
                </a:solidFill>
                <a:latin typeface="Calibri"/>
                <a:cs typeface="Calibri"/>
              </a:rPr>
              <a:t>sources</a:t>
            </a:r>
            <a:r>
              <a:rPr dirty="0" sz="1400" spc="9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d’énergie,</a:t>
            </a:r>
            <a:r>
              <a:rPr dirty="0" sz="1400" spc="10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spc="65" b="1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dirty="0" sz="1400" spc="11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spc="45" b="1">
                <a:solidFill>
                  <a:srgbClr val="FF0000"/>
                </a:solidFill>
                <a:latin typeface="Calibri"/>
                <a:cs typeface="Calibri"/>
              </a:rPr>
              <a:t>transformation</a:t>
            </a:r>
            <a:r>
              <a:rPr dirty="0" sz="1400" spc="48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70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400" spc="10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spc="45" b="1">
                <a:solidFill>
                  <a:srgbClr val="FF0000"/>
                </a:solidFill>
                <a:latin typeface="Calibri"/>
                <a:cs typeface="Calibri"/>
              </a:rPr>
              <a:t>matière</a:t>
            </a:r>
            <a:r>
              <a:rPr dirty="0" sz="1400" spc="10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spc="45" b="1">
                <a:solidFill>
                  <a:srgbClr val="FF0000"/>
                </a:solidFill>
                <a:latin typeface="Calibri"/>
                <a:cs typeface="Calibri"/>
              </a:rPr>
              <a:t>première</a:t>
            </a:r>
            <a:r>
              <a:rPr dirty="0" sz="1400" spc="95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spc="70" b="1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dirty="0" sz="1400" spc="100" b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400" spc="40" b="1">
                <a:solidFill>
                  <a:srgbClr val="FF0000"/>
                </a:solidFill>
                <a:latin typeface="Calibri"/>
                <a:cs typeface="Calibri"/>
              </a:rPr>
              <a:t>produits </a:t>
            </a:r>
            <a:r>
              <a:rPr dirty="0" sz="1400" spc="60" b="1">
                <a:solidFill>
                  <a:srgbClr val="FF0000"/>
                </a:solidFill>
                <a:latin typeface="Calibri"/>
                <a:cs typeface="Calibri"/>
              </a:rPr>
              <a:t>fabriqués</a:t>
            </a:r>
            <a:r>
              <a:rPr dirty="0" sz="14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80" b="1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dirty="0" sz="14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10" b="1">
                <a:solidFill>
                  <a:srgbClr val="FF0000"/>
                </a:solidFill>
                <a:latin typeface="Calibri"/>
                <a:cs typeface="Calibri"/>
              </a:rPr>
              <a:t>l’aide </a:t>
            </a:r>
            <a:r>
              <a:rPr dirty="0" sz="1400" spc="75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4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80" b="1">
                <a:solidFill>
                  <a:srgbClr val="FF0000"/>
                </a:solidFill>
                <a:latin typeface="Calibri"/>
                <a:cs typeface="Calibri"/>
              </a:rPr>
              <a:t>machines.</a:t>
            </a:r>
            <a:r>
              <a:rPr dirty="0" sz="14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105" b="1">
                <a:solidFill>
                  <a:srgbClr val="FF0000"/>
                </a:solidFill>
                <a:latin typeface="Calibri"/>
                <a:cs typeface="Calibri"/>
              </a:rPr>
              <a:t>Celles-</a:t>
            </a:r>
            <a:r>
              <a:rPr dirty="0" sz="1400" spc="100" b="1">
                <a:solidFill>
                  <a:srgbClr val="FF0000"/>
                </a:solidFill>
                <a:latin typeface="Calibri"/>
                <a:cs typeface="Calibri"/>
              </a:rPr>
              <a:t>ci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10" b="1">
                <a:solidFill>
                  <a:srgbClr val="FF0000"/>
                </a:solidFill>
                <a:latin typeface="Calibri"/>
                <a:cs typeface="Calibri"/>
              </a:rPr>
              <a:t>doivent être </a:t>
            </a:r>
            <a:r>
              <a:rPr dirty="0" sz="1400" spc="70" b="1">
                <a:solidFill>
                  <a:srgbClr val="FF0000"/>
                </a:solidFill>
                <a:latin typeface="Calibri"/>
                <a:cs typeface="Calibri"/>
              </a:rPr>
              <a:t>installées,</a:t>
            </a:r>
            <a:r>
              <a:rPr dirty="0" sz="14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55" b="1">
                <a:solidFill>
                  <a:srgbClr val="FF0000"/>
                </a:solidFill>
                <a:latin typeface="Calibri"/>
                <a:cs typeface="Calibri"/>
              </a:rPr>
              <a:t>entretenues</a:t>
            </a:r>
            <a:r>
              <a:rPr dirty="0" sz="1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10" b="1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dirty="0" sz="14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50" b="1">
                <a:solidFill>
                  <a:srgbClr val="FF0000"/>
                </a:solidFill>
                <a:latin typeface="Calibri"/>
                <a:cs typeface="Calibri"/>
              </a:rPr>
              <a:t>réparées.</a:t>
            </a: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7200"/>
              </a:lnSpc>
              <a:spcBef>
                <a:spcPts val="1190"/>
              </a:spcBef>
            </a:pPr>
            <a:r>
              <a:rPr dirty="0" sz="1800" spc="100">
                <a:solidFill>
                  <a:srgbClr val="4B93D7"/>
                </a:solidFill>
                <a:latin typeface="Calibri"/>
                <a:cs typeface="Calibri"/>
              </a:rPr>
              <a:t>Dans</a:t>
            </a:r>
            <a:r>
              <a:rPr dirty="0" sz="1800" spc="405">
                <a:solidFill>
                  <a:srgbClr val="4B93D7"/>
                </a:solidFill>
                <a:latin typeface="Calibri"/>
                <a:cs typeface="Calibri"/>
              </a:rPr>
              <a:t>  </a:t>
            </a:r>
            <a:r>
              <a:rPr dirty="0" sz="1800" spc="105">
                <a:solidFill>
                  <a:srgbClr val="4B93D7"/>
                </a:solidFill>
                <a:latin typeface="Calibri"/>
                <a:cs typeface="Calibri"/>
              </a:rPr>
              <a:t>ce</a:t>
            </a:r>
            <a:r>
              <a:rPr dirty="0" sz="1800" spc="405">
                <a:solidFill>
                  <a:srgbClr val="4B93D7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4B93D7"/>
                </a:solidFill>
                <a:latin typeface="Calibri"/>
                <a:cs typeface="Calibri"/>
              </a:rPr>
              <a:t>dossier,</a:t>
            </a:r>
            <a:r>
              <a:rPr dirty="0" sz="1800" spc="405">
                <a:solidFill>
                  <a:srgbClr val="4B93D7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4B93D7"/>
                </a:solidFill>
                <a:latin typeface="Calibri"/>
                <a:cs typeface="Calibri"/>
              </a:rPr>
              <a:t>l’industrie</a:t>
            </a:r>
            <a:r>
              <a:rPr dirty="0" sz="1800" spc="405">
                <a:solidFill>
                  <a:srgbClr val="4B93D7"/>
                </a:solidFill>
                <a:latin typeface="Calibri"/>
                <a:cs typeface="Calibri"/>
              </a:rPr>
              <a:t>  </a:t>
            </a:r>
            <a:r>
              <a:rPr dirty="0" sz="1800" spc="55">
                <a:solidFill>
                  <a:srgbClr val="4B93D7"/>
                </a:solidFill>
                <a:latin typeface="Calibri"/>
                <a:cs typeface="Calibri"/>
              </a:rPr>
              <a:t>est</a:t>
            </a:r>
            <a:r>
              <a:rPr dirty="0" sz="1800" spc="405">
                <a:solidFill>
                  <a:srgbClr val="4B93D7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4B93D7"/>
                </a:solidFill>
                <a:latin typeface="Calibri"/>
                <a:cs typeface="Calibri"/>
              </a:rPr>
              <a:t>appréhendée</a:t>
            </a:r>
            <a:r>
              <a:rPr dirty="0" sz="1800" spc="405">
                <a:solidFill>
                  <a:srgbClr val="4B93D7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4B93D7"/>
                </a:solidFill>
                <a:latin typeface="Calibri"/>
                <a:cs typeface="Calibri"/>
              </a:rPr>
              <a:t>par</a:t>
            </a:r>
            <a:r>
              <a:rPr dirty="0" sz="1800" spc="405">
                <a:solidFill>
                  <a:srgbClr val="4B93D7"/>
                </a:solidFill>
                <a:latin typeface="Calibri"/>
                <a:cs typeface="Calibri"/>
              </a:rPr>
              <a:t>  </a:t>
            </a:r>
            <a:r>
              <a:rPr dirty="0" sz="1800" spc="60">
                <a:solidFill>
                  <a:srgbClr val="4B93D7"/>
                </a:solidFill>
                <a:latin typeface="Calibri"/>
                <a:cs typeface="Calibri"/>
              </a:rPr>
              <a:t>l’</a:t>
            </a:r>
            <a:r>
              <a:rPr dirty="0" sz="1800" spc="60" b="1">
                <a:solidFill>
                  <a:srgbClr val="4B93D7"/>
                </a:solidFill>
                <a:latin typeface="Calibri"/>
                <a:cs typeface="Calibri"/>
              </a:rPr>
              <a:t>activité</a:t>
            </a:r>
            <a:r>
              <a:rPr dirty="0" sz="1800" spc="400" b="1">
                <a:solidFill>
                  <a:srgbClr val="4B93D7"/>
                </a:solidFill>
                <a:latin typeface="Calibri"/>
                <a:cs typeface="Calibri"/>
              </a:rPr>
              <a:t>  </a:t>
            </a:r>
            <a:r>
              <a:rPr dirty="0" sz="1800" spc="80" b="1">
                <a:solidFill>
                  <a:srgbClr val="4B93D7"/>
                </a:solidFill>
                <a:latin typeface="Calibri"/>
                <a:cs typeface="Calibri"/>
              </a:rPr>
              <a:t>principale</a:t>
            </a:r>
            <a:r>
              <a:rPr dirty="0" sz="1800" spc="400" b="1">
                <a:solidFill>
                  <a:srgbClr val="4B93D7"/>
                </a:solidFill>
                <a:latin typeface="Calibri"/>
                <a:cs typeface="Calibri"/>
              </a:rPr>
              <a:t>  </a:t>
            </a:r>
            <a:r>
              <a:rPr dirty="0" sz="1800" spc="-25">
                <a:solidFill>
                  <a:srgbClr val="4B93D7"/>
                </a:solidFill>
                <a:latin typeface="Calibri"/>
                <a:cs typeface="Calibri"/>
              </a:rPr>
              <a:t>de </a:t>
            </a:r>
            <a:r>
              <a:rPr dirty="0" sz="1800" spc="20">
                <a:solidFill>
                  <a:srgbClr val="4B93D7"/>
                </a:solidFill>
                <a:latin typeface="Calibri"/>
                <a:cs typeface="Calibri"/>
              </a:rPr>
              <a:t>l’établissement</a:t>
            </a:r>
            <a:r>
              <a:rPr dirty="0" sz="1800" spc="75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4B93D7"/>
                </a:solidFill>
                <a:latin typeface="Calibri"/>
                <a:cs typeface="Calibri"/>
              </a:rPr>
              <a:t>au </a:t>
            </a:r>
            <a:r>
              <a:rPr dirty="0" sz="1800" spc="20">
                <a:solidFill>
                  <a:srgbClr val="4B93D7"/>
                </a:solidFill>
                <a:latin typeface="Calibri"/>
                <a:cs typeface="Calibri"/>
              </a:rPr>
              <a:t>niveau</a:t>
            </a:r>
            <a:r>
              <a:rPr dirty="0" sz="1800" spc="65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20">
                <a:solidFill>
                  <a:srgbClr val="4B93D7"/>
                </a:solidFill>
                <a:latin typeface="Calibri"/>
                <a:cs typeface="Calibri"/>
              </a:rPr>
              <a:t>le</a:t>
            </a:r>
            <a:r>
              <a:rPr dirty="0" sz="1800" spc="80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75">
                <a:solidFill>
                  <a:srgbClr val="4B93D7"/>
                </a:solidFill>
                <a:latin typeface="Calibri"/>
                <a:cs typeface="Calibri"/>
              </a:rPr>
              <a:t>plus</a:t>
            </a:r>
            <a:r>
              <a:rPr dirty="0" sz="1800" spc="80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20">
                <a:solidFill>
                  <a:srgbClr val="4B93D7"/>
                </a:solidFill>
                <a:latin typeface="Calibri"/>
                <a:cs typeface="Calibri"/>
              </a:rPr>
              <a:t>fin</a:t>
            </a:r>
            <a:r>
              <a:rPr dirty="0" sz="1800" spc="75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20">
                <a:solidFill>
                  <a:srgbClr val="4B93D7"/>
                </a:solidFill>
                <a:latin typeface="Calibri"/>
                <a:cs typeface="Calibri"/>
              </a:rPr>
              <a:t>de</a:t>
            </a:r>
            <a:r>
              <a:rPr dirty="0" sz="1800" spc="80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4B93D7"/>
                </a:solidFill>
                <a:latin typeface="Calibri"/>
                <a:cs typeface="Calibri"/>
              </a:rPr>
              <a:t>la</a:t>
            </a:r>
            <a:r>
              <a:rPr dirty="0" sz="1800" spc="80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75">
                <a:solidFill>
                  <a:srgbClr val="4B93D7"/>
                </a:solidFill>
                <a:latin typeface="Calibri"/>
                <a:cs typeface="Calibri"/>
              </a:rPr>
              <a:t>NAF</a:t>
            </a:r>
            <a:r>
              <a:rPr dirty="0" sz="1800" spc="80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20">
                <a:solidFill>
                  <a:srgbClr val="4B93D7"/>
                </a:solidFill>
                <a:latin typeface="Calibri"/>
                <a:cs typeface="Calibri"/>
              </a:rPr>
              <a:t>et</a:t>
            </a:r>
            <a:r>
              <a:rPr dirty="0" sz="1800" spc="70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20">
                <a:solidFill>
                  <a:srgbClr val="4B93D7"/>
                </a:solidFill>
                <a:latin typeface="Calibri"/>
                <a:cs typeface="Calibri"/>
              </a:rPr>
              <a:t>regroupé</a:t>
            </a:r>
            <a:r>
              <a:rPr dirty="0" sz="1800" spc="85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4B93D7"/>
                </a:solidFill>
                <a:latin typeface="Calibri"/>
                <a:cs typeface="Calibri"/>
              </a:rPr>
              <a:t>selon</a:t>
            </a:r>
            <a:r>
              <a:rPr dirty="0" sz="1800" spc="75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65">
                <a:solidFill>
                  <a:srgbClr val="4B93D7"/>
                </a:solidFill>
                <a:latin typeface="Calibri"/>
                <a:cs typeface="Calibri"/>
              </a:rPr>
              <a:t>la </a:t>
            </a:r>
            <a:r>
              <a:rPr dirty="0" sz="1800" spc="45">
                <a:solidFill>
                  <a:srgbClr val="4B93D7"/>
                </a:solidFill>
                <a:latin typeface="Calibri"/>
                <a:cs typeface="Calibri"/>
              </a:rPr>
              <a:t>nomenclature</a:t>
            </a:r>
            <a:r>
              <a:rPr dirty="0" sz="1800" spc="85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4B93D7"/>
                </a:solidFill>
                <a:latin typeface="Calibri"/>
                <a:cs typeface="Calibri"/>
              </a:rPr>
              <a:t>en </a:t>
            </a:r>
            <a:r>
              <a:rPr dirty="0" sz="1800" spc="10">
                <a:solidFill>
                  <a:srgbClr val="4B93D7"/>
                </a:solidFill>
                <a:latin typeface="Calibri"/>
                <a:cs typeface="Calibri"/>
              </a:rPr>
              <a:t>38</a:t>
            </a:r>
            <a:r>
              <a:rPr dirty="0" sz="1800" spc="75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4B93D7"/>
                </a:solidFill>
                <a:latin typeface="Calibri"/>
                <a:cs typeface="Calibri"/>
              </a:rPr>
              <a:t>postes. </a:t>
            </a:r>
            <a:r>
              <a:rPr dirty="0" sz="1800" spc="10">
                <a:solidFill>
                  <a:srgbClr val="4B93D7"/>
                </a:solidFill>
                <a:latin typeface="Calibri"/>
                <a:cs typeface="Calibri"/>
              </a:rPr>
              <a:t>Parmi</a:t>
            </a:r>
            <a:r>
              <a:rPr dirty="0" sz="1800" spc="65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4B93D7"/>
                </a:solidFill>
                <a:latin typeface="Calibri"/>
                <a:cs typeface="Calibri"/>
              </a:rPr>
              <a:t>eux,</a:t>
            </a:r>
            <a:r>
              <a:rPr dirty="0" sz="1800" spc="55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4B93D7"/>
                </a:solidFill>
                <a:latin typeface="Calibri"/>
                <a:cs typeface="Calibri"/>
              </a:rPr>
              <a:t>16</a:t>
            </a:r>
            <a:r>
              <a:rPr dirty="0" sz="1800" spc="70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4B93D7"/>
                </a:solidFill>
                <a:latin typeface="Calibri"/>
                <a:cs typeface="Calibri"/>
              </a:rPr>
              <a:t>relèvent</a:t>
            </a:r>
            <a:r>
              <a:rPr dirty="0" sz="1800" spc="45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4B93D7"/>
                </a:solidFill>
                <a:latin typeface="Calibri"/>
                <a:cs typeface="Calibri"/>
              </a:rPr>
              <a:t>de</a:t>
            </a:r>
            <a:r>
              <a:rPr dirty="0" sz="1800" spc="80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4B93D7"/>
                </a:solidFill>
                <a:latin typeface="Calibri"/>
                <a:cs typeface="Calibri"/>
              </a:rPr>
              <a:t>l’industrie</a:t>
            </a:r>
            <a:r>
              <a:rPr dirty="0" sz="1800" spc="40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4B93D7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0486" y="2507592"/>
            <a:ext cx="1753870" cy="2393950"/>
          </a:xfrm>
          <a:prstGeom prst="rect">
            <a:avLst/>
          </a:prstGeom>
          <a:solidFill>
            <a:srgbClr val="FBD4B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>
              <a:latin typeface="Times New Roman"/>
              <a:cs typeface="Times New Roman"/>
            </a:endParaRPr>
          </a:p>
          <a:p>
            <a:pPr marL="338455" marR="320675" indent="220979">
              <a:lnSpc>
                <a:spcPct val="111700"/>
              </a:lnSpc>
            </a:pPr>
            <a:r>
              <a:rPr dirty="0" sz="1200" spc="-10">
                <a:latin typeface="Calibri"/>
                <a:cs typeface="Calibri"/>
              </a:rPr>
              <a:t>Industries manufacturières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355" y="5630062"/>
            <a:ext cx="78708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400" spc="10">
                <a:solidFill>
                  <a:srgbClr val="FF0000"/>
                </a:solidFill>
                <a:latin typeface="Calibri"/>
                <a:cs typeface="Calibri"/>
              </a:rPr>
              <a:t>Pour </a:t>
            </a:r>
            <a:r>
              <a:rPr dirty="0" sz="1400" spc="6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FF0000"/>
                </a:solidFill>
                <a:latin typeface="Calibri"/>
                <a:cs typeface="Calibri"/>
              </a:rPr>
              <a:t>postes</a:t>
            </a:r>
            <a:r>
              <a:rPr dirty="0" sz="14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FF0000"/>
                </a:solidFill>
                <a:latin typeface="Calibri"/>
                <a:cs typeface="Calibri"/>
              </a:rPr>
              <a:t>salariés,</a:t>
            </a:r>
            <a:r>
              <a:rPr dirty="0" sz="14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Calibri"/>
                <a:cs typeface="Calibri"/>
              </a:rPr>
              <a:t>activités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Calibri"/>
                <a:cs typeface="Calibri"/>
              </a:rPr>
              <a:t>qui</a:t>
            </a:r>
            <a:r>
              <a:rPr dirty="0" sz="14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Calibri"/>
                <a:cs typeface="Calibri"/>
              </a:rPr>
              <a:t>relèvent</a:t>
            </a:r>
            <a:r>
              <a:rPr dirty="0" sz="14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FF0000"/>
                </a:solidFill>
                <a:latin typeface="Calibri"/>
                <a:cs typeface="Calibri"/>
              </a:rPr>
              <a:t>commerce</a:t>
            </a:r>
            <a:r>
              <a:rPr dirty="0" sz="14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Calibri"/>
                <a:cs typeface="Calibri"/>
              </a:rPr>
              <a:t>artisanal</a:t>
            </a:r>
            <a:r>
              <a:rPr dirty="0" sz="1400" spc="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dirty="0" sz="14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Calibri"/>
                <a:cs typeface="Calibri"/>
              </a:rPr>
              <a:t>sont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80">
                <a:solidFill>
                  <a:srgbClr val="FF0000"/>
                </a:solidFill>
                <a:latin typeface="Calibri"/>
                <a:cs typeface="Calibri"/>
              </a:rPr>
              <a:t>pas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FF0000"/>
                </a:solidFill>
                <a:latin typeface="Calibri"/>
                <a:cs typeface="Calibri"/>
              </a:rPr>
              <a:t>prises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dirty="0" sz="14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40">
                <a:solidFill>
                  <a:srgbClr val="FF0000"/>
                </a:solidFill>
                <a:latin typeface="Calibri"/>
                <a:cs typeface="Calibri"/>
              </a:rPr>
              <a:t>compte 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(charcuterie,</a:t>
            </a:r>
            <a:r>
              <a:rPr dirty="0" sz="1400" spc="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FF0000"/>
                </a:solidFill>
                <a:latin typeface="Calibri"/>
                <a:cs typeface="Calibri"/>
              </a:rPr>
              <a:t>code</a:t>
            </a:r>
            <a:r>
              <a:rPr dirty="0" sz="14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FF0000"/>
                </a:solidFill>
                <a:latin typeface="Calibri"/>
                <a:cs typeface="Calibri"/>
              </a:rPr>
              <a:t>NAF</a:t>
            </a:r>
            <a:r>
              <a:rPr dirty="0" sz="14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1013B</a:t>
            </a:r>
            <a:r>
              <a:rPr dirty="0" sz="1400" spc="7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4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boulangerie</a:t>
            </a:r>
            <a:r>
              <a:rPr dirty="0" sz="14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dirty="0" sz="14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boulangerie-pâtisserie,</a:t>
            </a:r>
            <a:r>
              <a:rPr dirty="0" sz="14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FF0000"/>
                </a:solidFill>
                <a:latin typeface="Calibri"/>
                <a:cs typeface="Calibri"/>
              </a:rPr>
              <a:t>1071C</a:t>
            </a:r>
            <a:r>
              <a:rPr dirty="0" sz="1400" spc="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dirty="0" sz="1400" spc="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pâtisserie,</a:t>
            </a:r>
            <a:r>
              <a:rPr dirty="0" sz="14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Calibri"/>
                <a:cs typeface="Calibri"/>
              </a:rPr>
              <a:t>1071D).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77719" y="2369170"/>
          <a:ext cx="6746240" cy="2888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885"/>
                <a:gridCol w="6113145"/>
                <a:gridCol w="180339"/>
                <a:gridCol w="146050"/>
              </a:tblGrid>
              <a:tr h="173355">
                <a:tc>
                  <a:txBody>
                    <a:bodyPr/>
                    <a:lstStyle/>
                    <a:p>
                      <a:pPr algn="ctr" marR="635">
                        <a:lnSpc>
                          <a:spcPts val="1135"/>
                        </a:lnSpc>
                      </a:pPr>
                      <a:r>
                        <a:rPr dirty="0" sz="950" spc="-25" b="1">
                          <a:latin typeface="Calibri"/>
                          <a:cs typeface="Calibri"/>
                        </a:rPr>
                        <a:t>BZ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35"/>
                        </a:lnSpc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Industries</a:t>
                      </a:r>
                      <a:r>
                        <a:rPr dirty="0" sz="950" spc="1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extractives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3E3E3E"/>
                      </a:solidFill>
                      <a:prstDash val="solid"/>
                    </a:lnL>
                    <a:lnR w="19050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C1EFC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1610"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40" b="1">
                          <a:latin typeface="Calibri"/>
                          <a:cs typeface="Calibri"/>
                        </a:rPr>
                        <a:t>CA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Fabrication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denrées</a:t>
                      </a:r>
                      <a:r>
                        <a:rPr dirty="0" sz="9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alimentaires,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boissons</a:t>
                      </a:r>
                      <a:r>
                        <a:rPr dirty="0" sz="9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9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9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sz="9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tabac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19050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B w="5715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65" b="1">
                          <a:latin typeface="Calibri"/>
                          <a:cs typeface="Calibri"/>
                        </a:rPr>
                        <a:t>CB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9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textiles,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industries</a:t>
                      </a:r>
                      <a:r>
                        <a:rPr dirty="0" sz="9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l'habillement,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industrie</a:t>
                      </a:r>
                      <a:r>
                        <a:rPr dirty="0" sz="9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du cuir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95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chaussure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19050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B w="5715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120" b="1">
                          <a:latin typeface="Calibri"/>
                          <a:cs typeface="Calibri"/>
                        </a:rPr>
                        <a:t>CC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-10" b="1">
                          <a:latin typeface="Calibri"/>
                          <a:cs typeface="Calibri"/>
                        </a:rPr>
                        <a:t>Travail</a:t>
                      </a:r>
                      <a:r>
                        <a:rPr dirty="0" sz="95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9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bois,</a:t>
                      </a:r>
                      <a:r>
                        <a:rPr dirty="0" sz="95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industries</a:t>
                      </a:r>
                      <a:r>
                        <a:rPr dirty="0" sz="9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95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papier</a:t>
                      </a:r>
                      <a:r>
                        <a:rPr dirty="0" sz="95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imprimerie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B w="5715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70" b="1">
                          <a:latin typeface="Calibri"/>
                          <a:cs typeface="Calibri"/>
                        </a:rPr>
                        <a:t>CD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10" b="1">
                          <a:latin typeface="Calibri"/>
                          <a:cs typeface="Calibri"/>
                        </a:rPr>
                        <a:t>Cokéfaction</a:t>
                      </a:r>
                      <a:r>
                        <a:rPr dirty="0" sz="95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raffinage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B w="5715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80" b="1">
                          <a:latin typeface="Calibri"/>
                          <a:cs typeface="Calibri"/>
                        </a:rPr>
                        <a:t>CE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Industrie</a:t>
                      </a:r>
                      <a:r>
                        <a:rPr dirty="0" sz="950" spc="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chimique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B w="5715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75" b="1">
                          <a:latin typeface="Calibri"/>
                          <a:cs typeface="Calibri"/>
                        </a:rPr>
                        <a:t>CF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Industrie</a:t>
                      </a:r>
                      <a:r>
                        <a:rPr dirty="0" sz="950" spc="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pharmaceutique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B w="5715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93345">
                <a:tc rowSpan="2"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spc="75" b="1">
                          <a:latin typeface="Calibri"/>
                          <a:cs typeface="Calibri"/>
                        </a:rPr>
                        <a:t>CG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9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9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95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caoutchouc</a:t>
                      </a:r>
                      <a:r>
                        <a:rPr dirty="0" sz="95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9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plastique</a:t>
                      </a:r>
                      <a:r>
                        <a:rPr dirty="0" sz="9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ainsi</a:t>
                      </a:r>
                      <a:r>
                        <a:rPr dirty="0" sz="9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9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d'autres</a:t>
                      </a:r>
                      <a:r>
                        <a:rPr dirty="0" sz="9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95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minéraux</a:t>
                      </a:r>
                      <a:r>
                        <a:rPr dirty="0" sz="95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non</a:t>
                      </a:r>
                      <a:r>
                        <a:rPr dirty="0" sz="95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métalliques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B w="5715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876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T w="57150">
                      <a:solidFill>
                        <a:srgbClr val="155F82"/>
                      </a:solidFill>
                      <a:prstDash val="solid"/>
                    </a:lnT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80" b="1">
                          <a:latin typeface="Calibri"/>
                          <a:cs typeface="Calibri"/>
                        </a:rPr>
                        <a:t>CH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-10" b="1">
                          <a:latin typeface="Calibri"/>
                          <a:cs typeface="Calibri"/>
                        </a:rPr>
                        <a:t>Métallurgie</a:t>
                      </a:r>
                      <a:r>
                        <a:rPr dirty="0" sz="95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9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9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métalliques</a:t>
                      </a:r>
                      <a:r>
                        <a:rPr dirty="0" sz="9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à l'exception</a:t>
                      </a:r>
                      <a:r>
                        <a:rPr dirty="0" sz="9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des</a:t>
                      </a:r>
                      <a:r>
                        <a:rPr dirty="0" sz="9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machines</a:t>
                      </a:r>
                      <a:r>
                        <a:rPr dirty="0" sz="9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des</a:t>
                      </a:r>
                      <a:r>
                        <a:rPr dirty="0" sz="9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équipements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T w="57150">
                      <a:solidFill>
                        <a:srgbClr val="155F82"/>
                      </a:solidFill>
                      <a:prstDash val="solid"/>
                    </a:lnT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65" b="1">
                          <a:latin typeface="Calibri"/>
                          <a:cs typeface="Calibri"/>
                        </a:rPr>
                        <a:t>CI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95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produits</a:t>
                      </a:r>
                      <a:r>
                        <a:rPr dirty="0" sz="95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informatiques,</a:t>
                      </a:r>
                      <a:r>
                        <a:rPr dirty="0" sz="95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électroniques</a:t>
                      </a:r>
                      <a:r>
                        <a:rPr dirty="0" sz="95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optiques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T w="57150">
                      <a:solidFill>
                        <a:srgbClr val="155F82"/>
                      </a:solidFill>
                      <a:prstDash val="solid"/>
                    </a:lnT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70" b="1">
                          <a:latin typeface="Calibri"/>
                          <a:cs typeface="Calibri"/>
                        </a:rPr>
                        <a:t>CJ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95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d'équipements</a:t>
                      </a:r>
                      <a:r>
                        <a:rPr dirty="0" sz="95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électriques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T w="57150">
                      <a:solidFill>
                        <a:srgbClr val="155F82"/>
                      </a:solidFill>
                      <a:prstDash val="solid"/>
                    </a:lnT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70" b="1">
                          <a:latin typeface="Calibri"/>
                          <a:cs typeface="Calibri"/>
                        </a:rPr>
                        <a:t>CK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95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machines</a:t>
                      </a:r>
                      <a:r>
                        <a:rPr dirty="0" sz="95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équipements</a:t>
                      </a:r>
                      <a:r>
                        <a:rPr dirty="0" sz="95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n.c.a.</a:t>
                      </a:r>
                      <a:r>
                        <a:rPr dirty="0" sz="9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(non</a:t>
                      </a:r>
                      <a:r>
                        <a:rPr dirty="0" sz="95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caractérisés</a:t>
                      </a:r>
                      <a:r>
                        <a:rPr dirty="0" sz="95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par</a:t>
                      </a:r>
                      <a:r>
                        <a:rPr dirty="0" sz="9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ailleurs)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T w="57150">
                      <a:solidFill>
                        <a:srgbClr val="155F82"/>
                      </a:solidFill>
                      <a:prstDash val="solid"/>
                    </a:lnT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85" b="1">
                          <a:latin typeface="Calibri"/>
                          <a:cs typeface="Calibri"/>
                        </a:rPr>
                        <a:t>CL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Fabrication</a:t>
                      </a:r>
                      <a:r>
                        <a:rPr dirty="0" sz="9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matériels</a:t>
                      </a:r>
                      <a:r>
                        <a:rPr dirty="0" sz="9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transport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T w="57150">
                      <a:solidFill>
                        <a:srgbClr val="155F82"/>
                      </a:solidFill>
                      <a:prstDash val="solid"/>
                    </a:lnT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-25" b="1">
                          <a:latin typeface="Calibri"/>
                          <a:cs typeface="Calibri"/>
                        </a:rPr>
                        <a:t>CM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Autres</a:t>
                      </a:r>
                      <a:r>
                        <a:rPr dirty="0" sz="9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industries</a:t>
                      </a:r>
                      <a:r>
                        <a:rPr dirty="0" sz="9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manufacturières</a:t>
                      </a:r>
                      <a:r>
                        <a:rPr dirty="0" sz="9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95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réparation</a:t>
                      </a:r>
                      <a:r>
                        <a:rPr dirty="0" sz="9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installation</a:t>
                      </a:r>
                      <a:r>
                        <a:rPr dirty="0" sz="9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machines</a:t>
                      </a:r>
                      <a:r>
                        <a:rPr dirty="0" sz="95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d'équipements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FFD9B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3E3E3E"/>
                      </a:solidFill>
                      <a:prstDash val="solid"/>
                    </a:lnL>
                    <a:lnR w="57150">
                      <a:solidFill>
                        <a:srgbClr val="155F82"/>
                      </a:solidFill>
                      <a:prstDash val="solid"/>
                    </a:lnR>
                    <a:lnT w="3175">
                      <a:solidFill>
                        <a:srgbClr val="155F82"/>
                      </a:solidFill>
                      <a:prstDash val="solid"/>
                    </a:lnT>
                    <a:lnB w="19050">
                      <a:solidFill>
                        <a:srgbClr val="155F8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57150">
                      <a:solidFill>
                        <a:srgbClr val="155F82"/>
                      </a:solidFill>
                      <a:prstDash val="solid"/>
                    </a:lnL>
                    <a:lnT w="57150">
                      <a:solidFill>
                        <a:srgbClr val="155F82"/>
                      </a:solidFill>
                      <a:prstDash val="solid"/>
                    </a:lnT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spc="25" b="1">
                          <a:latin typeface="Calibri"/>
                          <a:cs typeface="Calibri"/>
                        </a:rPr>
                        <a:t>DZ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Production</a:t>
                      </a:r>
                      <a:r>
                        <a:rPr dirty="0" sz="9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distribution</a:t>
                      </a:r>
                      <a:r>
                        <a:rPr dirty="0" sz="95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d'électricité,</a:t>
                      </a:r>
                      <a:r>
                        <a:rPr dirty="0" sz="95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gaz,</a:t>
                      </a:r>
                      <a:r>
                        <a:rPr dirty="0" sz="9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950" spc="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vapeur</a:t>
                      </a:r>
                      <a:r>
                        <a:rPr dirty="0" sz="9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d'air</a:t>
                      </a:r>
                      <a:r>
                        <a:rPr dirty="0" sz="95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conditionné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3E3E3E"/>
                      </a:solidFill>
                      <a:prstDash val="soli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spc="-25" b="1">
                          <a:latin typeface="Calibri"/>
                          <a:cs typeface="Calibri"/>
                        </a:rPr>
                        <a:t>EZ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Production</a:t>
                      </a:r>
                      <a:r>
                        <a:rPr dirty="0" sz="95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distribution</a:t>
                      </a:r>
                      <a:r>
                        <a:rPr dirty="0" sz="95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d'eau</a:t>
                      </a:r>
                      <a:r>
                        <a:rPr dirty="0" sz="950" spc="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95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assainissement,</a:t>
                      </a:r>
                      <a:r>
                        <a:rPr dirty="0" sz="95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gestion</a:t>
                      </a:r>
                      <a:r>
                        <a:rPr dirty="0" sz="95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des</a:t>
                      </a:r>
                      <a:r>
                        <a:rPr dirty="0" sz="95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déchets</a:t>
                      </a:r>
                      <a:r>
                        <a:rPr dirty="0" sz="950" spc="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950" spc="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dépollution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3E3E3E"/>
                      </a:solidFill>
                      <a:prstDash val="solid"/>
                    </a:lnL>
                    <a:lnR w="9525">
                      <a:solidFill>
                        <a:srgbClr val="3E3E3E"/>
                      </a:solidFill>
                      <a:prstDash val="solid"/>
                    </a:lnR>
                    <a:lnT w="9525">
                      <a:solidFill>
                        <a:srgbClr val="3E3E3E"/>
                      </a:solidFill>
                      <a:prstDash val="solid"/>
                    </a:lnT>
                    <a:lnB w="9525">
                      <a:solidFill>
                        <a:srgbClr val="3E3E3E"/>
                      </a:solidFill>
                      <a:prstDash val="solid"/>
                    </a:lnB>
                    <a:solidFill>
                      <a:srgbClr val="A6C8E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3E3E3E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369" rIns="0" bIns="0" rtlCol="0" vert="horz">
            <a:spAutoFit/>
          </a:bodyPr>
          <a:lstStyle/>
          <a:p>
            <a:pPr algn="ctr" marL="82550">
              <a:lnSpc>
                <a:spcPct val="100000"/>
              </a:lnSpc>
              <a:spcBef>
                <a:spcPts val="309"/>
              </a:spcBef>
            </a:pPr>
            <a:r>
              <a:rPr dirty="0" sz="2500" spc="105" b="0">
                <a:latin typeface="Calibri"/>
                <a:cs typeface="Calibri"/>
              </a:rPr>
              <a:t>Depuis</a:t>
            </a:r>
            <a:r>
              <a:rPr dirty="0" sz="2500" spc="-20" b="0">
                <a:latin typeface="Calibri"/>
                <a:cs typeface="Calibri"/>
              </a:rPr>
              <a:t> </a:t>
            </a:r>
            <a:r>
              <a:rPr dirty="0" sz="2500" spc="60" b="0">
                <a:latin typeface="Calibri"/>
                <a:cs typeface="Calibri"/>
              </a:rPr>
              <a:t>1989,</a:t>
            </a:r>
            <a:r>
              <a:rPr dirty="0" sz="2500" spc="5" b="0">
                <a:latin typeface="Calibri"/>
                <a:cs typeface="Calibri"/>
              </a:rPr>
              <a:t> </a:t>
            </a:r>
            <a:r>
              <a:rPr dirty="0" sz="2500" b="0">
                <a:latin typeface="Calibri"/>
                <a:cs typeface="Calibri"/>
              </a:rPr>
              <a:t>l’emploi</a:t>
            </a:r>
            <a:r>
              <a:rPr dirty="0" sz="2500" spc="-5" b="0">
                <a:latin typeface="Calibri"/>
                <a:cs typeface="Calibri"/>
              </a:rPr>
              <a:t> </a:t>
            </a:r>
            <a:r>
              <a:rPr dirty="0" sz="2500" spc="75" b="0">
                <a:latin typeface="Calibri"/>
                <a:cs typeface="Calibri"/>
              </a:rPr>
              <a:t>salarié</a:t>
            </a:r>
            <a:r>
              <a:rPr dirty="0" sz="2500" spc="-30" b="0">
                <a:latin typeface="Calibri"/>
                <a:cs typeface="Calibri"/>
              </a:rPr>
              <a:t> </a:t>
            </a:r>
            <a:r>
              <a:rPr dirty="0" sz="2500" spc="75" b="0">
                <a:latin typeface="Calibri"/>
                <a:cs typeface="Calibri"/>
              </a:rPr>
              <a:t>du</a:t>
            </a:r>
            <a:r>
              <a:rPr dirty="0" sz="2500" spc="-15" b="0">
                <a:latin typeface="Calibri"/>
                <a:cs typeface="Calibri"/>
              </a:rPr>
              <a:t> </a:t>
            </a:r>
            <a:r>
              <a:rPr dirty="0" sz="2500" spc="80" b="0">
                <a:latin typeface="Calibri"/>
                <a:cs typeface="Calibri"/>
              </a:rPr>
              <a:t>secteur</a:t>
            </a:r>
            <a:r>
              <a:rPr dirty="0" sz="2500" spc="-5" b="0">
                <a:latin typeface="Calibri"/>
                <a:cs typeface="Calibri"/>
              </a:rPr>
              <a:t> </a:t>
            </a:r>
            <a:r>
              <a:rPr dirty="0" sz="2500" spc="120" b="0">
                <a:latin typeface="Calibri"/>
                <a:cs typeface="Calibri"/>
              </a:rPr>
              <a:t>a</a:t>
            </a:r>
            <a:r>
              <a:rPr dirty="0" sz="2500" spc="-20" b="0">
                <a:latin typeface="Calibri"/>
                <a:cs typeface="Calibri"/>
              </a:rPr>
              <a:t> </a:t>
            </a:r>
            <a:r>
              <a:rPr dirty="0" sz="2500" spc="120" b="0">
                <a:latin typeface="Calibri"/>
                <a:cs typeface="Calibri"/>
              </a:rPr>
              <a:t>baissé</a:t>
            </a:r>
            <a:r>
              <a:rPr dirty="0" sz="2500" spc="-35" b="0">
                <a:latin typeface="Calibri"/>
                <a:cs typeface="Calibri"/>
              </a:rPr>
              <a:t> </a:t>
            </a:r>
            <a:r>
              <a:rPr dirty="0" sz="2500" spc="75" b="0">
                <a:latin typeface="Calibri"/>
                <a:cs typeface="Calibri"/>
              </a:rPr>
              <a:t>de</a:t>
            </a:r>
            <a:r>
              <a:rPr dirty="0" sz="2500" spc="-15" b="0">
                <a:latin typeface="Calibri"/>
                <a:cs typeface="Calibri"/>
              </a:rPr>
              <a:t> </a:t>
            </a:r>
            <a:r>
              <a:rPr dirty="0" sz="2500" spc="60" b="0">
                <a:latin typeface="Calibri"/>
                <a:cs typeface="Calibri"/>
              </a:rPr>
              <a:t>13</a:t>
            </a:r>
            <a:r>
              <a:rPr dirty="0" sz="2500" b="0">
                <a:latin typeface="Calibri"/>
                <a:cs typeface="Calibri"/>
              </a:rPr>
              <a:t> </a:t>
            </a:r>
            <a:r>
              <a:rPr dirty="0" sz="2500" spc="215" b="0">
                <a:latin typeface="Calibri"/>
                <a:cs typeface="Calibri"/>
              </a:rPr>
              <a:t>%</a:t>
            </a:r>
            <a:endParaRPr sz="2500">
              <a:latin typeface="Calibri"/>
              <a:cs typeface="Calibri"/>
            </a:endParaRPr>
          </a:p>
          <a:p>
            <a:pPr algn="ctr" marL="87630">
              <a:lnSpc>
                <a:spcPct val="100000"/>
              </a:lnSpc>
              <a:spcBef>
                <a:spcPts val="204"/>
              </a:spcBef>
            </a:pPr>
            <a:r>
              <a:rPr dirty="0" sz="2500" spc="120" b="0">
                <a:latin typeface="Calibri"/>
                <a:cs typeface="Calibri"/>
              </a:rPr>
              <a:t>dans</a:t>
            </a:r>
            <a:r>
              <a:rPr dirty="0" sz="2500" spc="-5" b="0">
                <a:latin typeface="Calibri"/>
                <a:cs typeface="Calibri"/>
              </a:rPr>
              <a:t> </a:t>
            </a:r>
            <a:r>
              <a:rPr dirty="0" sz="2500" spc="60" b="0">
                <a:latin typeface="Calibri"/>
                <a:cs typeface="Calibri"/>
              </a:rPr>
              <a:t>le</a:t>
            </a:r>
            <a:r>
              <a:rPr dirty="0" sz="2500" spc="15" b="0">
                <a:latin typeface="Calibri"/>
                <a:cs typeface="Calibri"/>
              </a:rPr>
              <a:t> </a:t>
            </a:r>
            <a:r>
              <a:rPr dirty="0" sz="2500" b="0">
                <a:latin typeface="Calibri"/>
                <a:cs typeface="Calibri"/>
              </a:rPr>
              <a:t>département</a:t>
            </a:r>
            <a:r>
              <a:rPr dirty="0" sz="2500" spc="-15" b="0">
                <a:latin typeface="Calibri"/>
                <a:cs typeface="Calibri"/>
              </a:rPr>
              <a:t> </a:t>
            </a:r>
            <a:r>
              <a:rPr dirty="0" sz="2500" b="0">
                <a:latin typeface="Calibri"/>
                <a:cs typeface="Calibri"/>
              </a:rPr>
              <a:t>et</a:t>
            </a:r>
            <a:r>
              <a:rPr dirty="0" sz="2500" spc="40" b="0">
                <a:latin typeface="Calibri"/>
                <a:cs typeface="Calibri"/>
              </a:rPr>
              <a:t> </a:t>
            </a:r>
            <a:r>
              <a:rPr dirty="0" sz="2500" spc="60" b="0">
                <a:latin typeface="Calibri"/>
                <a:cs typeface="Calibri"/>
              </a:rPr>
              <a:t>de</a:t>
            </a:r>
            <a:r>
              <a:rPr dirty="0" sz="2500" spc="5" b="0">
                <a:latin typeface="Calibri"/>
                <a:cs typeface="Calibri"/>
              </a:rPr>
              <a:t> </a:t>
            </a:r>
            <a:r>
              <a:rPr dirty="0" sz="2500" spc="60" b="0">
                <a:latin typeface="Calibri"/>
                <a:cs typeface="Calibri"/>
              </a:rPr>
              <a:t>11</a:t>
            </a:r>
            <a:r>
              <a:rPr dirty="0" sz="2500" spc="20" b="0">
                <a:latin typeface="Calibri"/>
                <a:cs typeface="Calibri"/>
              </a:rPr>
              <a:t> </a:t>
            </a:r>
            <a:r>
              <a:rPr dirty="0" sz="2500" spc="265" b="0">
                <a:latin typeface="Calibri"/>
                <a:cs typeface="Calibri"/>
              </a:rPr>
              <a:t>%</a:t>
            </a:r>
            <a:r>
              <a:rPr dirty="0" sz="2500" spc="25" b="0">
                <a:latin typeface="Calibri"/>
                <a:cs typeface="Calibri"/>
              </a:rPr>
              <a:t> </a:t>
            </a:r>
            <a:r>
              <a:rPr dirty="0" sz="2500" spc="60" b="0">
                <a:latin typeface="Calibri"/>
                <a:cs typeface="Calibri"/>
              </a:rPr>
              <a:t>en</a:t>
            </a:r>
            <a:r>
              <a:rPr dirty="0" sz="2500" spc="15" b="0">
                <a:latin typeface="Calibri"/>
                <a:cs typeface="Calibri"/>
              </a:rPr>
              <a:t> </a:t>
            </a:r>
            <a:r>
              <a:rPr dirty="0" sz="2500" spc="110" b="0">
                <a:latin typeface="Calibri"/>
                <a:cs typeface="Calibri"/>
              </a:rPr>
              <a:t>Paca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9152" y="6150965"/>
            <a:ext cx="185038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65" b="1" i="1">
                <a:latin typeface="Calibri"/>
                <a:cs typeface="Calibri"/>
              </a:rPr>
              <a:t> </a:t>
            </a:r>
            <a:r>
              <a:rPr dirty="0" sz="900" spc="10" b="1" i="1">
                <a:latin typeface="Calibri"/>
                <a:cs typeface="Calibri"/>
              </a:rPr>
              <a:t>:</a:t>
            </a:r>
            <a:r>
              <a:rPr dirty="0" sz="900" spc="90" b="1" i="1">
                <a:latin typeface="Calibri"/>
                <a:cs typeface="Calibri"/>
              </a:rPr>
              <a:t> </a:t>
            </a:r>
            <a:r>
              <a:rPr dirty="0" sz="900" spc="10" i="1">
                <a:latin typeface="Calibri"/>
                <a:cs typeface="Calibri"/>
              </a:rPr>
              <a:t>Insee,</a:t>
            </a:r>
            <a:r>
              <a:rPr dirty="0" sz="900" spc="70" i="1">
                <a:latin typeface="Calibri"/>
                <a:cs typeface="Calibri"/>
              </a:rPr>
              <a:t> </a:t>
            </a:r>
            <a:r>
              <a:rPr dirty="0" sz="900" spc="10" i="1">
                <a:latin typeface="Calibri"/>
                <a:cs typeface="Calibri"/>
              </a:rPr>
              <a:t>Estimations</a:t>
            </a:r>
            <a:r>
              <a:rPr dirty="0" sz="900" spc="130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d’emploi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297" y="1313129"/>
            <a:ext cx="6905625" cy="45373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2172" y="6433368"/>
            <a:ext cx="711898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départementale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30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50" y="53896"/>
            <a:ext cx="2315885" cy="8862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2021" y="4834890"/>
            <a:ext cx="8697595" cy="16662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5" b="1">
                <a:latin typeface="Calibri"/>
                <a:cs typeface="Calibri"/>
              </a:rPr>
              <a:t>Direction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spc="30" b="1">
                <a:latin typeface="Calibri"/>
                <a:cs typeface="Calibri"/>
              </a:rPr>
              <a:t>régionale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55" b="1">
                <a:latin typeface="Calibri"/>
                <a:cs typeface="Calibri"/>
              </a:rPr>
              <a:t>de</a:t>
            </a:r>
            <a:r>
              <a:rPr dirty="0" sz="1100" spc="20" b="1">
                <a:latin typeface="Calibri"/>
                <a:cs typeface="Calibri"/>
              </a:rPr>
              <a:t> </a:t>
            </a:r>
            <a:r>
              <a:rPr dirty="0" sz="1100" spc="50" b="1">
                <a:latin typeface="Calibri"/>
                <a:cs typeface="Calibri"/>
              </a:rPr>
              <a:t>l’économie,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55" b="1">
                <a:latin typeface="Calibri"/>
                <a:cs typeface="Calibri"/>
              </a:rPr>
              <a:t>de</a:t>
            </a:r>
            <a:r>
              <a:rPr dirty="0" sz="1100" spc="15" b="1">
                <a:latin typeface="Calibri"/>
                <a:cs typeface="Calibri"/>
              </a:rPr>
              <a:t> </a:t>
            </a:r>
            <a:r>
              <a:rPr dirty="0" sz="1100" spc="30" b="1">
                <a:latin typeface="Calibri"/>
                <a:cs typeface="Calibri"/>
              </a:rPr>
              <a:t>l’emploi,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50" b="1">
                <a:latin typeface="Calibri"/>
                <a:cs typeface="Calibri"/>
              </a:rPr>
              <a:t>du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spc="30" b="1">
                <a:latin typeface="Calibri"/>
                <a:cs typeface="Calibri"/>
              </a:rPr>
              <a:t>travail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30" b="1">
                <a:latin typeface="Calibri"/>
                <a:cs typeface="Calibri"/>
              </a:rPr>
              <a:t>et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des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spc="50" b="1">
                <a:latin typeface="Calibri"/>
                <a:cs typeface="Calibri"/>
              </a:rPr>
              <a:t>solidarités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50" b="1">
                <a:latin typeface="Calibri"/>
                <a:cs typeface="Calibri"/>
              </a:rPr>
              <a:t>Provence-Alpes-</a:t>
            </a:r>
            <a:r>
              <a:rPr dirty="0" sz="1100" spc="65" b="1">
                <a:latin typeface="Calibri"/>
                <a:cs typeface="Calibri"/>
              </a:rPr>
              <a:t>Côte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d’Azur</a:t>
            </a:r>
            <a:endParaRPr sz="1100">
              <a:latin typeface="Calibri"/>
              <a:cs typeface="Calibri"/>
            </a:endParaRPr>
          </a:p>
          <a:p>
            <a:pPr marL="12700" marR="4105275">
              <a:lnSpc>
                <a:spcPct val="175500"/>
              </a:lnSpc>
            </a:pPr>
            <a:r>
              <a:rPr dirty="0" sz="1100">
                <a:latin typeface="Calibri"/>
                <a:cs typeface="Calibri"/>
              </a:rPr>
              <a:t>23/25,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rue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Borde,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45">
                <a:latin typeface="Calibri"/>
                <a:cs typeface="Calibri"/>
              </a:rPr>
              <a:t>CS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10009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-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13285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Marseille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Cedex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08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-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Tél.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04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86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67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32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00 </a:t>
            </a:r>
            <a:r>
              <a:rPr dirty="0" sz="1100" spc="20">
                <a:latin typeface="Calibri"/>
                <a:cs typeface="Calibri"/>
              </a:rPr>
              <a:t>Directeur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la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publication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: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Sébastien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Debeaumont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100" spc="55">
                <a:latin typeface="Calibri"/>
                <a:cs typeface="Calibri"/>
              </a:rPr>
              <a:t>Chef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du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service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études,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statistiques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évaluation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: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Rémi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Belle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-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u="sng" sz="11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remi.belle@dreets.gouv.fr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100">
                <a:latin typeface="Calibri"/>
                <a:cs typeface="Calibri"/>
              </a:rPr>
              <a:t>Réalisation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Rémi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Belle,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Virginie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D’Angelo,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Virginie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Meyer,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Mathieu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45">
                <a:latin typeface="Calibri"/>
                <a:cs typeface="Calibri"/>
              </a:rPr>
              <a:t>Sauviac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100">
                <a:latin typeface="Calibri"/>
                <a:cs typeface="Calibri"/>
              </a:rPr>
              <a:t>Remerciements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Dares-Mareg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(toujours!),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l’Insee</a:t>
            </a:r>
            <a:r>
              <a:rPr dirty="0" sz="1100" spc="70">
                <a:latin typeface="Calibri"/>
                <a:cs typeface="Calibri"/>
              </a:rPr>
              <a:t> Paca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Olivier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Stéphane),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les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65">
                <a:latin typeface="Calibri"/>
                <a:cs typeface="Calibri"/>
              </a:rPr>
              <a:t>Sese </a:t>
            </a:r>
            <a:r>
              <a:rPr dirty="0" sz="1100">
                <a:latin typeface="Calibri"/>
                <a:cs typeface="Calibri"/>
              </a:rPr>
              <a:t>Bretagne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Cyril)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45">
                <a:latin typeface="Calibri"/>
                <a:cs typeface="Calibri"/>
              </a:rPr>
              <a:t>Occitanie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(Martin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qui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55">
                <a:latin typeface="Calibri"/>
                <a:cs typeface="Calibri"/>
              </a:rPr>
              <a:t>a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ouvert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voie)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2379" y="709422"/>
            <a:ext cx="485140" cy="500443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>
                <a:latin typeface="Calibri"/>
                <a:cs typeface="Calibri"/>
              </a:rPr>
              <a:t>Dessin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de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couverture: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Rémi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Belle.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Fos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sur</a:t>
            </a:r>
            <a:r>
              <a:rPr dirty="0" sz="1000" spc="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Mer,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vue</a:t>
            </a:r>
            <a:r>
              <a:rPr dirty="0" sz="1000" spc="7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de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plage</a:t>
            </a:r>
            <a:r>
              <a:rPr dirty="0" sz="1000" spc="8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du</a:t>
            </a:r>
            <a:r>
              <a:rPr dirty="0" sz="1000" spc="85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Cavaou.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55">
                <a:latin typeface="Calibri"/>
                <a:cs typeface="Calibri"/>
              </a:rPr>
              <a:t>Les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cartes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sont</a:t>
            </a:r>
            <a:r>
              <a:rPr dirty="0" sz="1000" spc="14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réalisées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avec</a:t>
            </a:r>
            <a:r>
              <a:rPr dirty="0" sz="1000" spc="120">
                <a:latin typeface="Calibri"/>
                <a:cs typeface="Calibri"/>
              </a:rPr>
              <a:t> </a:t>
            </a:r>
            <a:r>
              <a:rPr dirty="0" sz="1000" spc="-100">
                <a:latin typeface="Calibri"/>
                <a:cs typeface="Calibri"/>
              </a:rPr>
              <a:t>©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Articque.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L’usine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bougies</a:t>
            </a:r>
            <a:r>
              <a:rPr dirty="0" sz="1000" spc="1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est</a:t>
            </a:r>
            <a:r>
              <a:rPr dirty="0" sz="1000" spc="114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issue</a:t>
            </a:r>
            <a:r>
              <a:rPr dirty="0" sz="1000" spc="15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de</a:t>
            </a:r>
            <a:r>
              <a:rPr dirty="0" sz="1000" spc="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  <a:hlinkClick r:id="rId4"/>
              </a:rPr>
              <a:t>https://tourisme-</a:t>
            </a:r>
            <a:r>
              <a:rPr dirty="0" sz="1000" spc="-10">
                <a:latin typeface="Calibri"/>
                <a:cs typeface="Calibri"/>
              </a:rPr>
              <a:t>marseille.com/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9858" y="377444"/>
            <a:ext cx="12788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5" b="1">
                <a:solidFill>
                  <a:srgbClr val="4B93D7"/>
                </a:solidFill>
                <a:latin typeface="Calibri"/>
                <a:cs typeface="Calibri"/>
              </a:rPr>
              <a:t>Novembre</a:t>
            </a:r>
            <a:r>
              <a:rPr dirty="0" sz="1400" spc="-50" b="1">
                <a:solidFill>
                  <a:srgbClr val="4B93D7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4B93D7"/>
                </a:solidFill>
                <a:latin typeface="Calibri"/>
                <a:cs typeface="Calibri"/>
              </a:rPr>
              <a:t>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8695" y="3634866"/>
            <a:ext cx="180340" cy="979805"/>
          </a:xfrm>
          <a:prstGeom prst="rect">
            <a:avLst/>
          </a:prstGeom>
        </p:spPr>
        <p:txBody>
          <a:bodyPr wrap="square" lIns="0" tIns="444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10">
                <a:latin typeface="Calibri"/>
                <a:cs typeface="Calibri"/>
              </a:rPr>
              <a:t>N°</a:t>
            </a:r>
            <a:r>
              <a:rPr dirty="0" sz="1000" spc="285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ISBN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en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cours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5719" y="1234186"/>
            <a:ext cx="6458331" cy="337604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203440" y="4416933"/>
            <a:ext cx="5181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Adobe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31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50" y="53896"/>
            <a:ext cx="2315885" cy="8862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2021" y="4834890"/>
            <a:ext cx="656780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5" b="1">
                <a:latin typeface="Calibri"/>
                <a:cs typeface="Calibri"/>
              </a:rPr>
              <a:t>Direction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spc="30" b="1">
                <a:latin typeface="Calibri"/>
                <a:cs typeface="Calibri"/>
              </a:rPr>
              <a:t>régionale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55" b="1">
                <a:latin typeface="Calibri"/>
                <a:cs typeface="Calibri"/>
              </a:rPr>
              <a:t>de</a:t>
            </a:r>
            <a:r>
              <a:rPr dirty="0" sz="1100" spc="20" b="1">
                <a:latin typeface="Calibri"/>
                <a:cs typeface="Calibri"/>
              </a:rPr>
              <a:t> </a:t>
            </a:r>
            <a:r>
              <a:rPr dirty="0" sz="1100" spc="50" b="1">
                <a:latin typeface="Calibri"/>
                <a:cs typeface="Calibri"/>
              </a:rPr>
              <a:t>l’économie,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55" b="1">
                <a:latin typeface="Calibri"/>
                <a:cs typeface="Calibri"/>
              </a:rPr>
              <a:t>de</a:t>
            </a:r>
            <a:r>
              <a:rPr dirty="0" sz="1100" spc="15" b="1">
                <a:latin typeface="Calibri"/>
                <a:cs typeface="Calibri"/>
              </a:rPr>
              <a:t> </a:t>
            </a:r>
            <a:r>
              <a:rPr dirty="0" sz="1100" spc="30" b="1">
                <a:latin typeface="Calibri"/>
                <a:cs typeface="Calibri"/>
              </a:rPr>
              <a:t>l’emploi,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50" b="1">
                <a:latin typeface="Calibri"/>
                <a:cs typeface="Calibri"/>
              </a:rPr>
              <a:t>du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spc="30" b="1">
                <a:latin typeface="Calibri"/>
                <a:cs typeface="Calibri"/>
              </a:rPr>
              <a:t>travail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30" b="1">
                <a:latin typeface="Calibri"/>
                <a:cs typeface="Calibri"/>
              </a:rPr>
              <a:t>et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spc="80" b="1">
                <a:latin typeface="Calibri"/>
                <a:cs typeface="Calibri"/>
              </a:rPr>
              <a:t>des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spc="50" b="1">
                <a:latin typeface="Calibri"/>
                <a:cs typeface="Calibri"/>
              </a:rPr>
              <a:t>solidarités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50" b="1">
                <a:latin typeface="Calibri"/>
                <a:cs typeface="Calibri"/>
              </a:rPr>
              <a:t>Provence-Alpes-</a:t>
            </a:r>
            <a:r>
              <a:rPr dirty="0" sz="1100" spc="65" b="1">
                <a:latin typeface="Calibri"/>
                <a:cs typeface="Calibri"/>
              </a:rPr>
              <a:t>Côte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d’Azur</a:t>
            </a:r>
            <a:endParaRPr sz="1100">
              <a:latin typeface="Calibri"/>
              <a:cs typeface="Calibri"/>
            </a:endParaRPr>
          </a:p>
          <a:p>
            <a:pPr marL="12700" marR="1975485">
              <a:lnSpc>
                <a:spcPct val="175500"/>
              </a:lnSpc>
            </a:pPr>
            <a:r>
              <a:rPr dirty="0" sz="1100">
                <a:latin typeface="Calibri"/>
                <a:cs typeface="Calibri"/>
              </a:rPr>
              <a:t>23/25,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rue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Borde,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145">
                <a:latin typeface="Calibri"/>
                <a:cs typeface="Calibri"/>
              </a:rPr>
              <a:t>CS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10009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-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13285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Marseille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Cedex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08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-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Tél.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04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86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67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32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00 </a:t>
            </a:r>
            <a:r>
              <a:rPr dirty="0" sz="1100" spc="20">
                <a:latin typeface="Calibri"/>
                <a:cs typeface="Calibri"/>
              </a:rPr>
              <a:t>Directeur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la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publication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: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Sébastien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Debeaumont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100" spc="55">
                <a:latin typeface="Calibri"/>
                <a:cs typeface="Calibri"/>
              </a:rPr>
              <a:t>Chef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du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service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études,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statistiques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20">
                <a:latin typeface="Calibri"/>
                <a:cs typeface="Calibri"/>
              </a:rPr>
              <a:t>évaluation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: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Rémi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Belle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30">
                <a:latin typeface="Calibri"/>
                <a:cs typeface="Calibri"/>
              </a:rPr>
              <a:t>-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u="sng" sz="11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remi.belle@dreets.gouv.fr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31</a:t>
            </a:fld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3642" rIns="0" bIns="0" rtlCol="0" vert="horz">
            <a:spAutoFit/>
          </a:bodyPr>
          <a:lstStyle/>
          <a:p>
            <a:pPr marL="6613525">
              <a:lnSpc>
                <a:spcPct val="100000"/>
              </a:lnSpc>
              <a:spcBef>
                <a:spcPts val="105"/>
              </a:spcBef>
            </a:pPr>
            <a:r>
              <a:rPr dirty="0" spc="55"/>
              <a:t>Novembre</a:t>
            </a:r>
            <a:r>
              <a:rPr dirty="0" spc="-50"/>
              <a:t> </a:t>
            </a:r>
            <a:r>
              <a:rPr dirty="0" spc="-20"/>
              <a:t>2026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6394" y="1398473"/>
            <a:ext cx="5738495" cy="1368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4400" spc="105">
                <a:solidFill>
                  <a:srgbClr val="4E94D9"/>
                </a:solidFill>
                <a:latin typeface="Calibri"/>
                <a:cs typeface="Calibri"/>
              </a:rPr>
              <a:t>Et</a:t>
            </a:r>
            <a:r>
              <a:rPr dirty="0" sz="4400" spc="-10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4400" spc="145">
                <a:solidFill>
                  <a:srgbClr val="4E94D9"/>
                </a:solidFill>
                <a:latin typeface="Calibri"/>
                <a:cs typeface="Calibri"/>
              </a:rPr>
              <a:t>demain,</a:t>
            </a:r>
            <a:r>
              <a:rPr dirty="0" sz="4400" spc="-12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4400" spc="130">
                <a:solidFill>
                  <a:srgbClr val="4E94D9"/>
                </a:solidFill>
                <a:latin typeface="Calibri"/>
                <a:cs typeface="Calibri"/>
              </a:rPr>
              <a:t>quel</a:t>
            </a:r>
            <a:r>
              <a:rPr dirty="0" sz="4400" spc="-10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4400" spc="135">
                <a:solidFill>
                  <a:srgbClr val="4E94D9"/>
                </a:solidFill>
                <a:latin typeface="Calibri"/>
                <a:cs typeface="Calibri"/>
              </a:rPr>
              <a:t>secteur </a:t>
            </a:r>
            <a:r>
              <a:rPr dirty="0" sz="4400" spc="80">
                <a:solidFill>
                  <a:srgbClr val="4E94D9"/>
                </a:solidFill>
                <a:latin typeface="Calibri"/>
                <a:cs typeface="Calibri"/>
              </a:rPr>
              <a:t>pour</a:t>
            </a:r>
            <a:r>
              <a:rPr dirty="0" sz="4400" spc="-95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4400" spc="110">
                <a:solidFill>
                  <a:srgbClr val="4E94D9"/>
                </a:solidFill>
                <a:latin typeface="Calibri"/>
                <a:cs typeface="Calibri"/>
              </a:rPr>
              <a:t>un</a:t>
            </a:r>
            <a:r>
              <a:rPr dirty="0" sz="4400" spc="-90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4400" spc="85">
                <a:solidFill>
                  <a:srgbClr val="4E94D9"/>
                </a:solidFill>
                <a:latin typeface="Calibri"/>
                <a:cs typeface="Calibri"/>
              </a:rPr>
              <a:t>nouvel</a:t>
            </a:r>
            <a:r>
              <a:rPr dirty="0" sz="4400" spc="-95">
                <a:solidFill>
                  <a:srgbClr val="4E94D9"/>
                </a:solidFill>
                <a:latin typeface="Calibri"/>
                <a:cs typeface="Calibri"/>
              </a:rPr>
              <a:t> </a:t>
            </a:r>
            <a:r>
              <a:rPr dirty="0" sz="4400" spc="120">
                <a:solidFill>
                  <a:srgbClr val="4E94D9"/>
                </a:solidFill>
                <a:latin typeface="Calibri"/>
                <a:cs typeface="Calibri"/>
              </a:rPr>
              <a:t>Atlas?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6295" y="3560064"/>
            <a:ext cx="1298575" cy="280670"/>
          </a:xfrm>
          <a:custGeom>
            <a:avLst/>
            <a:gdLst/>
            <a:ahLst/>
            <a:cxnLst/>
            <a:rect l="l" t="t" r="r" b="b"/>
            <a:pathLst>
              <a:path w="1298575" h="280670">
                <a:moveTo>
                  <a:pt x="1298448" y="0"/>
                </a:moveTo>
                <a:lnTo>
                  <a:pt x="0" y="0"/>
                </a:lnTo>
                <a:lnTo>
                  <a:pt x="0" y="280416"/>
                </a:lnTo>
                <a:lnTo>
                  <a:pt x="1298448" y="280416"/>
                </a:lnTo>
                <a:lnTo>
                  <a:pt x="12984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05195" y="3422903"/>
            <a:ext cx="2292350" cy="554990"/>
          </a:xfrm>
          <a:custGeom>
            <a:avLst/>
            <a:gdLst/>
            <a:ahLst/>
            <a:cxnLst/>
            <a:rect l="l" t="t" r="r" b="b"/>
            <a:pathLst>
              <a:path w="2292350" h="554989">
                <a:moveTo>
                  <a:pt x="2292096" y="0"/>
                </a:moveTo>
                <a:lnTo>
                  <a:pt x="0" y="0"/>
                </a:lnTo>
                <a:lnTo>
                  <a:pt x="0" y="274320"/>
                </a:lnTo>
                <a:lnTo>
                  <a:pt x="0" y="280416"/>
                </a:lnTo>
                <a:lnTo>
                  <a:pt x="0" y="554736"/>
                </a:lnTo>
                <a:lnTo>
                  <a:pt x="420624" y="554736"/>
                </a:lnTo>
                <a:lnTo>
                  <a:pt x="420624" y="280416"/>
                </a:lnTo>
                <a:lnTo>
                  <a:pt x="2292096" y="280416"/>
                </a:lnTo>
                <a:lnTo>
                  <a:pt x="22920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61060" y="681718"/>
          <a:ext cx="7883525" cy="5763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5260"/>
                <a:gridCol w="2628900"/>
                <a:gridCol w="2463165"/>
              </a:tblGrid>
              <a:tr h="5962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1800" spc="80" b="1">
                          <a:latin typeface="Calibri"/>
                          <a:cs typeface="Calibri"/>
                        </a:rPr>
                        <a:t>Critères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3189"/>
                </a:tc>
                <a:tc>
                  <a:txBody>
                    <a:bodyPr/>
                    <a:lstStyle/>
                    <a:p>
                      <a:pPr>
                        <a:lnSpc>
                          <a:spcPts val="2050"/>
                        </a:lnSpc>
                      </a:pPr>
                      <a:r>
                        <a:rPr dirty="0" sz="1800" spc="55" b="1">
                          <a:latin typeface="Calibri"/>
                          <a:cs typeface="Calibri"/>
                        </a:rPr>
                        <a:t>Industrie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800" spc="60" b="1">
                          <a:latin typeface="Calibri"/>
                          <a:cs typeface="Calibri"/>
                        </a:rPr>
                        <a:t>manufacturière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1800" spc="-185" b="1">
                          <a:latin typeface="Calibri"/>
                          <a:cs typeface="Calibri"/>
                        </a:rPr>
                        <a:t>«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5" b="1">
                          <a:latin typeface="Calibri"/>
                          <a:cs typeface="Calibri"/>
                        </a:rPr>
                        <a:t>Industrie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5" b="1">
                          <a:latin typeface="Calibri"/>
                          <a:cs typeface="Calibri"/>
                        </a:rPr>
                        <a:t>hôtelière</a:t>
                      </a:r>
                      <a:r>
                        <a:rPr dirty="0" sz="18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3189"/>
                </a:tc>
              </a:tr>
              <a:tr h="3651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Nature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5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produit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Bien</a:t>
                      </a:r>
                      <a:r>
                        <a:rPr dirty="0" sz="1800" spc="1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matériel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r>
                        <a:rPr dirty="0" sz="18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immatériel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</a:tr>
              <a:tr h="6400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Production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7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dirty="0" sz="1800" spc="55">
                          <a:latin typeface="Calibri"/>
                          <a:cs typeface="Calibri"/>
                        </a:rPr>
                        <a:t>Continue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5">
                          <a:latin typeface="Calibri"/>
                          <a:cs typeface="Calibri"/>
                        </a:rPr>
                        <a:t>stockable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7005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Instantanée</a:t>
                      </a:r>
                      <a:r>
                        <a:rPr dirty="0" sz="18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8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non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55">
                          <a:latin typeface="Calibri"/>
                          <a:cs typeface="Calibri"/>
                        </a:rPr>
                        <a:t>stockable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</a:tr>
              <a:tr h="3657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Unité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production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Objet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Nuitée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</a:tr>
              <a:tr h="3651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75">
                          <a:latin typeface="Calibri"/>
                          <a:cs typeface="Calibri"/>
                        </a:rPr>
                        <a:t>Capacité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50">
                          <a:latin typeface="Calibri"/>
                          <a:cs typeface="Calibri"/>
                        </a:rPr>
                        <a:t>Machines,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lignes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75">
                          <a:latin typeface="Calibri"/>
                          <a:cs typeface="Calibri"/>
                        </a:rPr>
                        <a:t>Chambres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</a:tr>
              <a:tr h="406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Taux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d’utilisation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Taux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20">
                          <a:latin typeface="Calibri"/>
                          <a:cs typeface="Calibri"/>
                        </a:rPr>
                        <a:t>UCP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Taux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d’occupation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</a:tr>
              <a:tr h="555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 spc="85">
                          <a:latin typeface="Calibri"/>
                          <a:cs typeface="Calibri"/>
                        </a:rPr>
                        <a:t>Processus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57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800" spc="55">
                          <a:latin typeface="Calibri"/>
                          <a:cs typeface="Calibri"/>
                        </a:rPr>
                        <a:t>Standardisés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573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70"/>
                        </a:lnSpc>
                      </a:pPr>
                      <a:r>
                        <a:rPr dirty="0" sz="1800" spc="65">
                          <a:latin typeface="Calibri"/>
                          <a:cs typeface="Calibri"/>
                        </a:rPr>
                        <a:t>Standardisés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(ex: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hôtel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Ibis)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089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800" spc="45">
                          <a:latin typeface="Calibri"/>
                          <a:cs typeface="Calibri"/>
                        </a:rPr>
                        <a:t>Investissements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23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800" spc="50">
                          <a:latin typeface="Calibri"/>
                          <a:cs typeface="Calibri"/>
                        </a:rPr>
                        <a:t>Machines,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usines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239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800" spc="50">
                          <a:latin typeface="Calibri"/>
                          <a:cs typeface="Calibri"/>
                        </a:rPr>
                        <a:t>Bâtiments,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équipements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2390"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800" spc="45">
                          <a:latin typeface="Calibri"/>
                          <a:cs typeface="Calibri"/>
                        </a:rPr>
                        <a:t>Logique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gestion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55">
                          <a:latin typeface="Calibri"/>
                          <a:cs typeface="Calibri"/>
                        </a:rPr>
                        <a:t>Contrats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commerciaux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70">
                          <a:latin typeface="Calibri"/>
                          <a:cs typeface="Calibri"/>
                        </a:rPr>
                        <a:t>avec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prix,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quantité,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800" spc="70">
                          <a:latin typeface="Calibri"/>
                          <a:cs typeface="Calibri"/>
                        </a:rPr>
                        <a:t>délais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fixés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85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l’avance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marL="635" marR="1060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20">
                          <a:latin typeface="Calibri"/>
                          <a:cs typeface="Calibri"/>
                        </a:rPr>
                        <a:t>Yield</a:t>
                      </a:r>
                      <a:r>
                        <a:rPr dirty="0" sz="18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dirty="0" sz="180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5">
                          <a:latin typeface="Calibri"/>
                          <a:cs typeface="Calibri"/>
                        </a:rPr>
                        <a:t>avec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adaptation</a:t>
                      </a:r>
                      <a:r>
                        <a:rPr dirty="0" sz="18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90">
                          <a:latin typeface="Calibri"/>
                          <a:cs typeface="Calibri"/>
                        </a:rPr>
                        <a:t>des</a:t>
                      </a:r>
                      <a:r>
                        <a:rPr dirty="0" sz="18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prix</a:t>
                      </a:r>
                      <a:r>
                        <a:rPr dirty="0" sz="18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en 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continu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</a:tr>
              <a:tr h="1145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800" spc="60">
                          <a:latin typeface="Calibri"/>
                          <a:cs typeface="Calibri"/>
                        </a:rPr>
                        <a:t>#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#########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858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90" b="1">
                          <a:latin typeface="Calibri"/>
                          <a:cs typeface="Calibri"/>
                        </a:rPr>
                        <a:t>Demande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9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85" b="1">
                          <a:latin typeface="Calibri"/>
                          <a:cs typeface="Calibri"/>
                        </a:rPr>
                        <a:t>biens </a:t>
                      </a:r>
                      <a:r>
                        <a:rPr dirty="0" sz="1800" spc="80" b="1">
                          <a:latin typeface="Calibri"/>
                          <a:cs typeface="Calibri"/>
                        </a:rPr>
                        <a:t>matériels</a:t>
                      </a:r>
                      <a:r>
                        <a:rPr dirty="0" sz="1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90" b="1">
                          <a:latin typeface="Calibri"/>
                          <a:cs typeface="Calibri"/>
                        </a:rPr>
                        <a:t>le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95" b="1">
                          <a:latin typeface="Calibri"/>
                          <a:cs typeface="Calibri"/>
                        </a:rPr>
                        <a:t>plus </a:t>
                      </a:r>
                      <a:r>
                        <a:rPr dirty="0" sz="1800" spc="75" b="1">
                          <a:latin typeface="Calibri"/>
                          <a:cs typeface="Calibri"/>
                        </a:rPr>
                        <a:t>souvent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90" b="1">
                          <a:latin typeface="Calibri"/>
                          <a:cs typeface="Calibri"/>
                        </a:rPr>
                        <a:t>stable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et </a:t>
                      </a:r>
                      <a:r>
                        <a:rPr dirty="0" sz="1800" spc="60" b="1">
                          <a:latin typeface="Calibri"/>
                          <a:cs typeface="Calibri"/>
                        </a:rPr>
                        <a:t>planifiable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marL="635" marR="36703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 spc="100" b="1">
                          <a:latin typeface="Calibri"/>
                          <a:cs typeface="Calibri"/>
                        </a:rPr>
                        <a:t>Demande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0" b="1">
                          <a:latin typeface="Calibri"/>
                          <a:cs typeface="Calibri"/>
                        </a:rPr>
                        <a:t>volatile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et </a:t>
                      </a:r>
                      <a:r>
                        <a:rPr dirty="0" sz="1800" spc="110" b="1">
                          <a:latin typeface="Calibri"/>
                          <a:cs typeface="Calibri"/>
                        </a:rPr>
                        <a:t>sensible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0" b="1">
                          <a:latin typeface="Calibri"/>
                          <a:cs typeface="Calibri"/>
                        </a:rPr>
                        <a:t>aux </a:t>
                      </a:r>
                      <a:r>
                        <a:rPr dirty="0" sz="1800" spc="80" b="1">
                          <a:latin typeface="Calibri"/>
                          <a:cs typeface="Calibri"/>
                        </a:rPr>
                        <a:t>évènements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637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1188" y="1066812"/>
            <a:ext cx="8726170" cy="4161790"/>
            <a:chOff x="361188" y="1066812"/>
            <a:chExt cx="8726170" cy="4161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38" y="1199200"/>
              <a:ext cx="2728800" cy="2145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348" y="1357925"/>
              <a:ext cx="2769869" cy="374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9815" y="1066812"/>
              <a:ext cx="5898641" cy="5112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188" y="1522488"/>
              <a:ext cx="2963418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348" y="1813601"/>
              <a:ext cx="2689098" cy="374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9043" y="1522488"/>
              <a:ext cx="5961126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188" y="1978164"/>
              <a:ext cx="3723894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348" y="2269277"/>
              <a:ext cx="3449574" cy="374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79520" y="1978164"/>
              <a:ext cx="5243322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1188" y="2430792"/>
              <a:ext cx="4514850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8348" y="2721905"/>
              <a:ext cx="4240530" cy="374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0476" y="2430792"/>
              <a:ext cx="4456937" cy="5112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5669" y="3483669"/>
              <a:ext cx="3106881" cy="2145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8348" y="3637829"/>
              <a:ext cx="3143250" cy="374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73195" y="3346716"/>
              <a:ext cx="5563361" cy="511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1188" y="2891040"/>
              <a:ext cx="5097018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348" y="3182153"/>
              <a:ext cx="4822698" cy="374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52643" y="2891040"/>
              <a:ext cx="3868674" cy="511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5531" y="3936304"/>
              <a:ext cx="2200383" cy="1780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8348" y="4095029"/>
              <a:ext cx="2250186" cy="374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80132" y="3803916"/>
              <a:ext cx="6474714" cy="5112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1188" y="4259592"/>
              <a:ext cx="7762494" cy="5112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8348" y="4550705"/>
              <a:ext cx="7488174" cy="374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18119" y="4259592"/>
              <a:ext cx="1268729" cy="5112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1188" y="4716792"/>
              <a:ext cx="2740914" cy="5112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8348" y="5007905"/>
              <a:ext cx="2466594" cy="374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96539" y="4716792"/>
              <a:ext cx="6281166" cy="51128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02716" y="1112901"/>
            <a:ext cx="8447405" cy="395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9" action="ppaction://hlinksldjump"/>
              </a:rPr>
              <a:t>L</a:t>
            </a:r>
            <a:r>
              <a:rPr dirty="0" u="sng" sz="18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9" action="ppaction://hlinksldjump"/>
              </a:rPr>
              <a:t>’industrie,</a:t>
            </a:r>
            <a:r>
              <a:rPr dirty="0" u="sng" sz="1800" spc="2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9" action="ppaction://hlinksldjump"/>
              </a:rPr>
              <a:t> </a:t>
            </a:r>
            <a:r>
              <a:rPr dirty="0" u="sng" sz="18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9" action="ppaction://hlinksldjump"/>
              </a:rPr>
              <a:t>quel</a:t>
            </a:r>
            <a:r>
              <a:rPr dirty="0" u="sng" sz="1800" spc="21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9" action="ppaction://hlinksldjump"/>
              </a:rPr>
              <a:t> </a:t>
            </a:r>
            <a:r>
              <a:rPr dirty="0" u="sng" sz="18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9" action="ppaction://hlinksldjump"/>
              </a:rPr>
              <a:t>périmètre</a:t>
            </a:r>
            <a:r>
              <a:rPr dirty="0" u="sng" sz="1800" spc="26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9" action="ppaction://hlinksldjump"/>
              </a:rPr>
              <a:t> </a:t>
            </a:r>
            <a:r>
              <a:rPr dirty="0" u="sng" sz="1800" spc="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9" action="ppaction://hlinksldjump"/>
              </a:rPr>
              <a:t>?</a:t>
            </a:r>
            <a:r>
              <a:rPr dirty="0" u="none" sz="1800" spc="45">
                <a:solidFill>
                  <a:srgbClr val="155F82"/>
                </a:solidFill>
                <a:latin typeface="Calibri"/>
                <a:cs typeface="Calibri"/>
                <a:hlinkClick r:id="rId29" action="ppaction://hlinksldjump"/>
              </a:rPr>
              <a:t>....................................................................................4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u="sng" sz="1800" spc="114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0" action="ppaction://hlinksldjump"/>
              </a:rPr>
              <a:t>Les</a:t>
            </a:r>
            <a:r>
              <a:rPr dirty="0" u="sng" sz="1800" spc="7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0" action="ppaction://hlinksldjump"/>
              </a:rPr>
              <a:t> </a:t>
            </a:r>
            <a:r>
              <a:rPr dirty="0" u="sng" sz="1800" spc="5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0" action="ppaction://hlinksldjump"/>
              </a:rPr>
              <a:t>données</a:t>
            </a:r>
            <a:r>
              <a:rPr dirty="0" u="sng" sz="1800" spc="3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0" action="ppaction://hlinksldjump"/>
              </a:rPr>
              <a:t> </a:t>
            </a:r>
            <a:r>
              <a:rPr dirty="0" u="sng" sz="1800" spc="10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0" action="ppaction://hlinksldjump"/>
              </a:rPr>
              <a:t>clés</a:t>
            </a:r>
            <a:r>
              <a:rPr dirty="0" u="sng" sz="1800" spc="7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0" action="ppaction://hlinksldjump"/>
              </a:rPr>
              <a:t> </a:t>
            </a:r>
            <a:r>
              <a:rPr dirty="0" u="sng" sz="1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0" action="ppaction://hlinksldjump"/>
              </a:rPr>
              <a:t>en</a:t>
            </a:r>
            <a:r>
              <a:rPr dirty="0" u="sng" sz="1800" spc="7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0" action="ppaction://hlinksldjump"/>
              </a:rPr>
              <a:t> </a:t>
            </a:r>
            <a:r>
              <a:rPr dirty="0" u="sng" sz="1800" spc="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0" action="ppaction://hlinksldjump"/>
              </a:rPr>
              <a:t>région</a:t>
            </a:r>
            <a:r>
              <a:rPr dirty="0" u="none" sz="1800" spc="45">
                <a:solidFill>
                  <a:srgbClr val="155F82"/>
                </a:solidFill>
                <a:latin typeface="Calibri"/>
                <a:cs typeface="Calibri"/>
              </a:rPr>
              <a:t>.....................................................................................5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dirty="0" u="sng" sz="1800" spc="114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1" action="ppaction://hlinksldjump"/>
              </a:rPr>
              <a:t>La</a:t>
            </a:r>
            <a:r>
              <a:rPr dirty="0" u="sng" sz="1800" spc="1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1" action="ppaction://hlinksldjump"/>
              </a:rPr>
              <a:t> </a:t>
            </a:r>
            <a:r>
              <a:rPr dirty="0" u="sng" sz="1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1" action="ppaction://hlinksldjump"/>
              </a:rPr>
              <a:t>répartition</a:t>
            </a:r>
            <a:r>
              <a:rPr dirty="0" u="sng" sz="1800" spc="1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1" action="ppaction://hlinksldjump"/>
              </a:rPr>
              <a:t> </a:t>
            </a:r>
            <a:r>
              <a:rPr dirty="0" u="sng" sz="1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1" action="ppaction://hlinksldjump"/>
              </a:rPr>
              <a:t>par</a:t>
            </a:r>
            <a:r>
              <a:rPr dirty="0" u="sng" sz="1800" spc="13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1" action="ppaction://hlinksldjump"/>
              </a:rPr>
              <a:t> </a:t>
            </a:r>
            <a:r>
              <a:rPr dirty="0" u="sng" sz="1800" spc="5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1" action="ppaction://hlinksldjump"/>
              </a:rPr>
              <a:t>secteur</a:t>
            </a:r>
            <a:r>
              <a:rPr dirty="0" u="sng" sz="1800" spc="1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1" action="ppaction://hlinksldjump"/>
              </a:rPr>
              <a:t> </a:t>
            </a:r>
            <a:r>
              <a:rPr dirty="0" u="sng" sz="1800" spc="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1" action="ppaction://hlinksldjump"/>
              </a:rPr>
              <a:t>d’activité</a:t>
            </a:r>
            <a:r>
              <a:rPr dirty="0" u="none" sz="1800" spc="40">
                <a:solidFill>
                  <a:srgbClr val="155F82"/>
                </a:solidFill>
                <a:latin typeface="Calibri"/>
                <a:cs typeface="Calibri"/>
              </a:rPr>
              <a:t>........................................................................11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u="sng" sz="1800" spc="114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2" action="ppaction://hlinksldjump"/>
              </a:rPr>
              <a:t>La</a:t>
            </a:r>
            <a:r>
              <a:rPr dirty="0" u="sng" sz="1800" spc="7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2" action="ppaction://hlinksldjump"/>
              </a:rPr>
              <a:t> </a:t>
            </a:r>
            <a:r>
              <a:rPr dirty="0" u="sng" sz="18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2" action="ppaction://hlinksldjump"/>
              </a:rPr>
              <a:t>dynamique</a:t>
            </a:r>
            <a:r>
              <a:rPr dirty="0" u="sng" sz="1800" spc="6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2" action="ppaction://hlinksldjump"/>
              </a:rPr>
              <a:t> </a:t>
            </a:r>
            <a:r>
              <a:rPr dirty="0" u="sng" sz="1800" spc="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2" action="ppaction://hlinksldjump"/>
              </a:rPr>
              <a:t>de</a:t>
            </a:r>
            <a:r>
              <a:rPr dirty="0" u="sng" sz="1800" spc="8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2" action="ppaction://hlinksldjump"/>
              </a:rPr>
              <a:t> </a:t>
            </a:r>
            <a:r>
              <a:rPr dirty="0" u="sng" sz="18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2" action="ppaction://hlinksldjump"/>
              </a:rPr>
              <a:t>l’emploi</a:t>
            </a:r>
            <a:r>
              <a:rPr dirty="0" u="sng" sz="1800" spc="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2" action="ppaction://hlinksldjump"/>
              </a:rPr>
              <a:t> </a:t>
            </a:r>
            <a:r>
              <a:rPr dirty="0" u="sng" sz="1800" spc="6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2" action="ppaction://hlinksldjump"/>
              </a:rPr>
              <a:t>salarié</a:t>
            </a:r>
            <a:r>
              <a:rPr dirty="0" u="sng" sz="1800" spc="7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2" action="ppaction://hlinksldjump"/>
              </a:rPr>
              <a:t> </a:t>
            </a:r>
            <a:r>
              <a:rPr dirty="0" u="sng" sz="1800" spc="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2" action="ppaction://hlinksldjump"/>
              </a:rPr>
              <a:t>industriel</a:t>
            </a:r>
            <a:r>
              <a:rPr dirty="0" u="none" sz="1800" spc="45">
                <a:solidFill>
                  <a:srgbClr val="155F82"/>
                </a:solidFill>
                <a:latin typeface="Calibri"/>
                <a:cs typeface="Calibri"/>
              </a:rPr>
              <a:t>............................................................16</a:t>
            </a:r>
            <a:endParaRPr sz="1800">
              <a:latin typeface="Calibri"/>
              <a:cs typeface="Calibri"/>
            </a:endParaRPr>
          </a:p>
          <a:p>
            <a:pPr marL="12700" marR="57150">
              <a:lnSpc>
                <a:spcPct val="166300"/>
              </a:lnSpc>
              <a:spcBef>
                <a:spcPts val="35"/>
              </a:spcBef>
            </a:pPr>
            <a:r>
              <a:rPr dirty="0" u="sng" sz="1800" spc="114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3" action="ppaction://hlinksldjump"/>
              </a:rPr>
              <a:t>Les</a:t>
            </a:r>
            <a:r>
              <a:rPr dirty="0" u="sng" sz="1800" spc="-3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3" action="ppaction://hlinksldjump"/>
              </a:rPr>
              <a:t> </a:t>
            </a:r>
            <a:r>
              <a:rPr dirty="0" u="sng" sz="1800" spc="5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3" action="ppaction://hlinksldjump"/>
              </a:rPr>
              <a:t>caractéristiques</a:t>
            </a:r>
            <a:r>
              <a:rPr dirty="0" u="sng" sz="1800" spc="-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3" action="ppaction://hlinksldjump"/>
              </a:rPr>
              <a:t> </a:t>
            </a:r>
            <a:r>
              <a:rPr dirty="0" u="sng" sz="1800" spc="8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3" action="ppaction://hlinksldjump"/>
              </a:rPr>
              <a:t>des</a:t>
            </a:r>
            <a:r>
              <a:rPr dirty="0" u="sng" sz="1800" spc="-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3" action="ppaction://hlinksldjump"/>
              </a:rPr>
              <a:t> </a:t>
            </a:r>
            <a:r>
              <a:rPr dirty="0" u="sng" sz="1800" spc="7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3" action="ppaction://hlinksldjump"/>
              </a:rPr>
              <a:t>salariés</a:t>
            </a:r>
            <a:r>
              <a:rPr dirty="0" u="sng" sz="1800" spc="-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3" action="ppaction://hlinksldjump"/>
              </a:rPr>
              <a:t> </a:t>
            </a:r>
            <a:r>
              <a:rPr dirty="0" u="sng" sz="1800" spc="8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3" action="ppaction://hlinksldjump"/>
              </a:rPr>
              <a:t>dans</a:t>
            </a:r>
            <a:r>
              <a:rPr dirty="0" u="sng" sz="1800" spc="-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3" action="ppaction://hlinksldjump"/>
              </a:rPr>
              <a:t> </a:t>
            </a:r>
            <a:r>
              <a:rPr dirty="0" u="sng" sz="1800" spc="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3" action="ppaction://hlinksldjump"/>
              </a:rPr>
              <a:t>l’industrie</a:t>
            </a:r>
            <a:r>
              <a:rPr dirty="0" u="none" sz="1800" spc="40">
                <a:solidFill>
                  <a:srgbClr val="155F82"/>
                </a:solidFill>
                <a:latin typeface="Calibri"/>
                <a:cs typeface="Calibri"/>
              </a:rPr>
              <a:t>...................................................20 </a:t>
            </a:r>
            <a:r>
              <a:rPr dirty="0" u="sng" sz="1800" spc="2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4" action="ppaction://hlinksldjump"/>
              </a:rPr>
              <a:t>L’apprentissage</a:t>
            </a:r>
            <a:r>
              <a:rPr dirty="0" u="sng" sz="1800" spc="15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4" action="ppaction://hlinksldjump"/>
              </a:rPr>
              <a:t> </a:t>
            </a:r>
            <a:r>
              <a:rPr dirty="0" u="sng" sz="1800" spc="8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4" action="ppaction://hlinksldjump"/>
              </a:rPr>
              <a:t>dans</a:t>
            </a:r>
            <a:r>
              <a:rPr dirty="0" u="sng" sz="1800" spc="16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4" action="ppaction://hlinksldjump"/>
              </a:rPr>
              <a:t> </a:t>
            </a:r>
            <a:r>
              <a:rPr dirty="0" u="sng" sz="1800" spc="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4" action="ppaction://hlinksldjump"/>
              </a:rPr>
              <a:t>l’industrie</a:t>
            </a:r>
            <a:r>
              <a:rPr dirty="0" u="none" sz="1800" spc="45">
                <a:solidFill>
                  <a:srgbClr val="155F82"/>
                </a:solidFill>
                <a:latin typeface="Calibri"/>
                <a:cs typeface="Calibri"/>
              </a:rPr>
              <a:t>.............................................................................23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u="sng" sz="1800" spc="114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5" action="ppaction://hlinksldjump"/>
              </a:rPr>
              <a:t>Les</a:t>
            </a:r>
            <a:r>
              <a:rPr dirty="0" u="sng" sz="1800" spc="26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5" action="ppaction://hlinksldjump"/>
              </a:rPr>
              <a:t> </a:t>
            </a:r>
            <a:r>
              <a:rPr dirty="0" u="sng" sz="1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5" action="ppaction://hlinksldjump"/>
              </a:rPr>
              <a:t>métiers</a:t>
            </a:r>
            <a:r>
              <a:rPr dirty="0" u="sng" sz="1800" spc="26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5" action="ppaction://hlinksldjump"/>
              </a:rPr>
              <a:t> </a:t>
            </a:r>
            <a:r>
              <a:rPr dirty="0" u="sng" sz="18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5" action="ppaction://hlinksldjump"/>
              </a:rPr>
              <a:t>en</a:t>
            </a:r>
            <a:r>
              <a:rPr dirty="0" u="sng" sz="1800" spc="2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5" action="ppaction://hlinksldjump"/>
              </a:rPr>
              <a:t> </a:t>
            </a:r>
            <a:r>
              <a:rPr dirty="0" u="sng" sz="1800" spc="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5" action="ppaction://hlinksldjump"/>
              </a:rPr>
              <a:t>tension</a:t>
            </a:r>
            <a:r>
              <a:rPr dirty="0" u="none" sz="1800" spc="45">
                <a:solidFill>
                  <a:srgbClr val="155F82"/>
                </a:solidFill>
                <a:latin typeface="Calibri"/>
                <a:cs typeface="Calibri"/>
              </a:rPr>
              <a:t>...........................................................................................25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66300"/>
              </a:lnSpc>
              <a:spcBef>
                <a:spcPts val="5"/>
              </a:spcBef>
            </a:pPr>
            <a:r>
              <a:rPr dirty="0" u="sng" sz="1800" spc="114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Les</a:t>
            </a:r>
            <a:r>
              <a:rPr dirty="0" u="sng" sz="1800" spc="9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transitions</a:t>
            </a:r>
            <a:r>
              <a:rPr dirty="0" u="sng" sz="1800" spc="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professionnelles</a:t>
            </a:r>
            <a:r>
              <a:rPr dirty="0" u="sng" sz="1800" spc="3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8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des </a:t>
            </a:r>
            <a:r>
              <a:rPr dirty="0" u="sng" sz="18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métiers</a:t>
            </a:r>
            <a:r>
              <a:rPr dirty="0" u="sng" sz="1800" spc="9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8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dans </a:t>
            </a:r>
            <a:r>
              <a:rPr dirty="0" u="sng" sz="18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l’industrie</a:t>
            </a:r>
            <a:r>
              <a:rPr dirty="0" u="sng" sz="1800" spc="4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manufacturière</a:t>
            </a:r>
            <a:r>
              <a:rPr dirty="0" u="none" sz="1800" spc="-10">
                <a:solidFill>
                  <a:srgbClr val="155F82"/>
                </a:solidFill>
                <a:latin typeface="Calibri"/>
                <a:cs typeface="Calibri"/>
              </a:rPr>
              <a:t>...........27</a:t>
            </a:r>
            <a:r>
              <a:rPr dirty="0" u="none" sz="1800" spc="114">
                <a:solidFill>
                  <a:srgbClr val="155F82"/>
                </a:solidFill>
                <a:latin typeface="Calibri"/>
                <a:cs typeface="Calibri"/>
              </a:rPr>
              <a:t>  </a:t>
            </a:r>
            <a:r>
              <a:rPr dirty="0" u="sng" sz="1800" spc="114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La</a:t>
            </a:r>
            <a:r>
              <a:rPr dirty="0" u="sng" sz="1800" spc="38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négociation</a:t>
            </a:r>
            <a:r>
              <a:rPr dirty="0" u="sng" sz="1800" spc="30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45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</a:rPr>
              <a:t>collective</a:t>
            </a:r>
            <a:r>
              <a:rPr dirty="0" u="none" sz="1800" spc="45">
                <a:solidFill>
                  <a:srgbClr val="155F82"/>
                </a:solidFill>
                <a:latin typeface="Calibri"/>
                <a:cs typeface="Calibri"/>
              </a:rPr>
              <a:t>........................................................................................30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6200" y="6433368"/>
            <a:ext cx="667067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4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régionale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31" name="object 31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472" rIns="0" bIns="0" rtlCol="0" vert="horz">
            <a:spAutoFit/>
          </a:bodyPr>
          <a:lstStyle/>
          <a:p>
            <a:pPr marL="3269615">
              <a:lnSpc>
                <a:spcPct val="100000"/>
              </a:lnSpc>
              <a:spcBef>
                <a:spcPts val="105"/>
              </a:spcBef>
            </a:pPr>
            <a:r>
              <a:rPr dirty="0" sz="3200" spc="90" b="0">
                <a:latin typeface="Calibri"/>
                <a:cs typeface="Calibri"/>
              </a:rPr>
              <a:t>Sommaire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4922" y="5965342"/>
            <a:ext cx="3449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-10" b="1" i="1">
                <a:latin typeface="Calibri"/>
                <a:cs typeface="Calibri"/>
              </a:rPr>
              <a:t> </a:t>
            </a:r>
            <a:r>
              <a:rPr dirty="0" sz="900" spc="20" b="1" i="1">
                <a:latin typeface="Calibri"/>
                <a:cs typeface="Calibri"/>
              </a:rPr>
              <a:t>:</a:t>
            </a:r>
            <a:r>
              <a:rPr dirty="0" sz="900" spc="15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</a:t>
            </a:r>
            <a:r>
              <a:rPr dirty="0" sz="900" spc="-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Produits</a:t>
            </a:r>
            <a:r>
              <a:rPr dirty="0" sz="900" spc="3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intérieurs</a:t>
            </a:r>
            <a:r>
              <a:rPr dirty="0" sz="900" spc="3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bruts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10" i="1">
                <a:latin typeface="Calibri"/>
                <a:cs typeface="Calibri"/>
              </a:rPr>
              <a:t>régionaux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et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valeurs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ajoutées</a:t>
            </a:r>
            <a:r>
              <a:rPr dirty="0" sz="900" spc="10" i="1">
                <a:latin typeface="Calibri"/>
                <a:cs typeface="Calibri"/>
              </a:rPr>
              <a:t> régionales.</a:t>
            </a:r>
            <a:r>
              <a:rPr dirty="0" sz="900" spc="100" i="1">
                <a:latin typeface="Calibri"/>
                <a:cs typeface="Calibri"/>
              </a:rPr>
              <a:t> </a:t>
            </a:r>
            <a:r>
              <a:rPr dirty="0" sz="900" spc="45" i="1">
                <a:latin typeface="Calibri"/>
                <a:cs typeface="Calibri"/>
              </a:rPr>
              <a:t>Données</a:t>
            </a:r>
            <a:r>
              <a:rPr dirty="0" sz="900" spc="85" i="1">
                <a:latin typeface="Calibri"/>
                <a:cs typeface="Calibri"/>
              </a:rPr>
              <a:t> </a:t>
            </a:r>
            <a:r>
              <a:rPr dirty="0" sz="900" spc="10" i="1">
                <a:latin typeface="Calibri"/>
                <a:cs typeface="Calibri"/>
              </a:rPr>
              <a:t>provisoires</a:t>
            </a:r>
            <a:r>
              <a:rPr dirty="0" sz="900" spc="114" i="1">
                <a:latin typeface="Calibri"/>
                <a:cs typeface="Calibri"/>
              </a:rPr>
              <a:t> </a:t>
            </a:r>
            <a:r>
              <a:rPr dirty="0" sz="900" spc="-20" i="1"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607" y="5966866"/>
            <a:ext cx="13773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35" b="1" i="1">
                <a:latin typeface="Calibri"/>
                <a:cs typeface="Calibri"/>
              </a:rPr>
              <a:t> </a:t>
            </a:r>
            <a:r>
              <a:rPr dirty="0" sz="900" spc="20" b="1" i="1">
                <a:latin typeface="Calibri"/>
                <a:cs typeface="Calibri"/>
              </a:rPr>
              <a:t>:</a:t>
            </a:r>
            <a:r>
              <a:rPr dirty="0" sz="900" spc="60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</a:t>
            </a:r>
            <a:r>
              <a:rPr dirty="0" sz="900" spc="3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Flores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spc="-20" i="1"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304" y="726693"/>
            <a:ext cx="8063865" cy="1334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93675" marR="5080">
              <a:lnSpc>
                <a:spcPct val="100000"/>
              </a:lnSpc>
              <a:spcBef>
                <a:spcPts val="95"/>
              </a:spcBef>
            </a:pPr>
            <a:r>
              <a:rPr dirty="0" sz="1600" spc="10">
                <a:latin typeface="Calibri"/>
                <a:cs typeface="Calibri"/>
              </a:rPr>
              <a:t>A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l’évidence,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Provence-</a:t>
            </a:r>
            <a:r>
              <a:rPr dirty="0" sz="1600" spc="55">
                <a:latin typeface="Calibri"/>
                <a:cs typeface="Calibri"/>
              </a:rPr>
              <a:t>Alpes-</a:t>
            </a:r>
            <a:r>
              <a:rPr dirty="0" sz="1600" spc="65">
                <a:latin typeface="Calibri"/>
                <a:cs typeface="Calibri"/>
              </a:rPr>
              <a:t>Côte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d’Azur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n’est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 spc="95">
                <a:latin typeface="Calibri"/>
                <a:cs typeface="Calibri"/>
              </a:rPr>
              <a:t>pas</a:t>
            </a:r>
            <a:r>
              <a:rPr dirty="0" sz="1600" spc="12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une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grande</a:t>
            </a:r>
            <a:r>
              <a:rPr dirty="0" sz="1600" spc="13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région</a:t>
            </a:r>
            <a:r>
              <a:rPr dirty="0" sz="1600" spc="14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industrielle,</a:t>
            </a:r>
            <a:r>
              <a:rPr dirty="0" sz="1600" spc="12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tant</a:t>
            </a:r>
            <a:r>
              <a:rPr dirty="0" sz="1600" spc="135">
                <a:latin typeface="Calibri"/>
                <a:cs typeface="Calibri"/>
              </a:rPr>
              <a:t> </a:t>
            </a:r>
            <a:r>
              <a:rPr dirty="0" sz="1600" spc="30">
                <a:latin typeface="Calibri"/>
                <a:cs typeface="Calibri"/>
              </a:rPr>
              <a:t>du </a:t>
            </a:r>
            <a:r>
              <a:rPr dirty="0" sz="1600">
                <a:latin typeface="Calibri"/>
                <a:cs typeface="Calibri"/>
              </a:rPr>
              <a:t>point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vue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la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richesse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dégagée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l’emploi.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95">
                <a:latin typeface="Calibri"/>
                <a:cs typeface="Calibri"/>
              </a:rPr>
              <a:t>Les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parts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des </a:t>
            </a:r>
            <a:r>
              <a:rPr dirty="0" sz="1600" spc="60">
                <a:latin typeface="Calibri"/>
                <a:cs typeface="Calibri"/>
              </a:rPr>
              <a:t>postes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salariés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(9</a:t>
            </a:r>
            <a:r>
              <a:rPr dirty="0" sz="1600" spc="70">
                <a:latin typeface="Calibri"/>
                <a:cs typeface="Calibri"/>
              </a:rPr>
              <a:t> %) </a:t>
            </a:r>
            <a:r>
              <a:rPr dirty="0" sz="1600" spc="-25">
                <a:latin typeface="Calibri"/>
                <a:cs typeface="Calibri"/>
              </a:rPr>
              <a:t>et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la</a:t>
            </a:r>
            <a:r>
              <a:rPr dirty="0" sz="1600" spc="2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valeur</a:t>
            </a:r>
            <a:r>
              <a:rPr dirty="0" sz="1600" spc="2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ajoutée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l’industrie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régionale</a:t>
            </a:r>
            <a:r>
              <a:rPr dirty="0" sz="1600" spc="2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(10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%)</a:t>
            </a:r>
            <a:r>
              <a:rPr dirty="0" sz="1600" spc="2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sont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</a:t>
            </a:r>
            <a:r>
              <a:rPr dirty="0" sz="1600" spc="25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deçà</a:t>
            </a:r>
            <a:r>
              <a:rPr dirty="0" sz="1600" spc="2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27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celles</a:t>
            </a:r>
            <a:r>
              <a:rPr dirty="0" sz="1600" spc="2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toutes</a:t>
            </a:r>
            <a:r>
              <a:rPr dirty="0" sz="1600" spc="26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les </a:t>
            </a:r>
            <a:r>
              <a:rPr dirty="0" sz="1600" spc="10">
                <a:latin typeface="Calibri"/>
                <a:cs typeface="Calibri"/>
              </a:rPr>
              <a:t>autres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régions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métropolitaines,</a:t>
            </a:r>
            <a:r>
              <a:rPr dirty="0" sz="1600" spc="140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comme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en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Corse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et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en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Ile-de-</a:t>
            </a:r>
            <a:r>
              <a:rPr dirty="0" sz="1600" spc="-10">
                <a:latin typeface="Calibri"/>
                <a:cs typeface="Calibri"/>
              </a:rPr>
              <a:t>France.</a:t>
            </a:r>
            <a:endParaRPr sz="16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705"/>
              </a:spcBef>
              <a:tabLst>
                <a:tab pos="4296410" algn="l"/>
              </a:tabLst>
            </a:pPr>
            <a:r>
              <a:rPr dirty="0" sz="1600" spc="20">
                <a:solidFill>
                  <a:srgbClr val="E97031"/>
                </a:solidFill>
                <a:latin typeface="Calibri"/>
                <a:cs typeface="Calibri"/>
              </a:rPr>
              <a:t>Part</a:t>
            </a:r>
            <a:r>
              <a:rPr dirty="0" sz="1600" spc="10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600" spc="75">
                <a:solidFill>
                  <a:srgbClr val="E97031"/>
                </a:solidFill>
                <a:latin typeface="Calibri"/>
                <a:cs typeface="Calibri"/>
              </a:rPr>
              <a:t>des</a:t>
            </a:r>
            <a:r>
              <a:rPr dirty="0" sz="1600" spc="5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600" spc="60">
                <a:solidFill>
                  <a:srgbClr val="E97031"/>
                </a:solidFill>
                <a:latin typeface="Calibri"/>
                <a:cs typeface="Calibri"/>
              </a:rPr>
              <a:t>postes</a:t>
            </a:r>
            <a:r>
              <a:rPr dirty="0" sz="1600" spc="25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600" spc="65">
                <a:solidFill>
                  <a:srgbClr val="E97031"/>
                </a:solidFill>
                <a:latin typeface="Calibri"/>
                <a:cs typeface="Calibri"/>
              </a:rPr>
              <a:t>salariés</a:t>
            </a:r>
            <a:r>
              <a:rPr dirty="0" sz="1600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600" spc="20">
                <a:solidFill>
                  <a:srgbClr val="E97031"/>
                </a:solidFill>
                <a:latin typeface="Calibri"/>
                <a:cs typeface="Calibri"/>
              </a:rPr>
              <a:t>industriels</a:t>
            </a:r>
            <a:r>
              <a:rPr dirty="0" sz="1600" spc="60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600" spc="20" i="1">
                <a:solidFill>
                  <a:srgbClr val="E97031"/>
                </a:solidFill>
                <a:latin typeface="Calibri"/>
                <a:cs typeface="Calibri"/>
              </a:rPr>
              <a:t>(en </a:t>
            </a:r>
            <a:r>
              <a:rPr dirty="0" sz="1600" spc="80" i="1">
                <a:solidFill>
                  <a:srgbClr val="E97031"/>
                </a:solidFill>
                <a:latin typeface="Calibri"/>
                <a:cs typeface="Calibri"/>
              </a:rPr>
              <a:t>%)</a:t>
            </a:r>
            <a:r>
              <a:rPr dirty="0" sz="1600" i="1">
                <a:solidFill>
                  <a:srgbClr val="E97031"/>
                </a:solidFill>
                <a:latin typeface="Calibri"/>
                <a:cs typeface="Calibri"/>
              </a:rPr>
              <a:t>	</a:t>
            </a:r>
            <a:r>
              <a:rPr dirty="0" sz="1600" spc="10">
                <a:solidFill>
                  <a:srgbClr val="E97031"/>
                </a:solidFill>
                <a:latin typeface="Calibri"/>
                <a:cs typeface="Calibri"/>
              </a:rPr>
              <a:t>Part</a:t>
            </a:r>
            <a:r>
              <a:rPr dirty="0" sz="1600" spc="50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E97031"/>
                </a:solidFill>
                <a:latin typeface="Calibri"/>
                <a:cs typeface="Calibri"/>
              </a:rPr>
              <a:t>de</a:t>
            </a:r>
            <a:r>
              <a:rPr dirty="0" sz="1600" spc="55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600" spc="65">
                <a:solidFill>
                  <a:srgbClr val="E97031"/>
                </a:solidFill>
                <a:latin typeface="Calibri"/>
                <a:cs typeface="Calibri"/>
              </a:rPr>
              <a:t>la</a:t>
            </a:r>
            <a:r>
              <a:rPr dirty="0" sz="1600" spc="40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E97031"/>
                </a:solidFill>
                <a:latin typeface="Calibri"/>
                <a:cs typeface="Calibri"/>
              </a:rPr>
              <a:t>valeur</a:t>
            </a:r>
            <a:r>
              <a:rPr dirty="0" sz="1600" spc="55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E97031"/>
                </a:solidFill>
                <a:latin typeface="Calibri"/>
                <a:cs typeface="Calibri"/>
              </a:rPr>
              <a:t>ajoutée</a:t>
            </a:r>
            <a:r>
              <a:rPr dirty="0" sz="1600" spc="80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E97031"/>
                </a:solidFill>
                <a:latin typeface="Calibri"/>
                <a:cs typeface="Calibri"/>
              </a:rPr>
              <a:t>industrielle</a:t>
            </a:r>
            <a:r>
              <a:rPr dirty="0" sz="1600" spc="85">
                <a:solidFill>
                  <a:srgbClr val="E97031"/>
                </a:solidFill>
                <a:latin typeface="Calibri"/>
                <a:cs typeface="Calibri"/>
              </a:rPr>
              <a:t> </a:t>
            </a:r>
            <a:r>
              <a:rPr dirty="0" sz="1600" spc="10" i="1">
                <a:solidFill>
                  <a:srgbClr val="E97031"/>
                </a:solidFill>
                <a:latin typeface="Calibri"/>
                <a:cs typeface="Calibri"/>
              </a:rPr>
              <a:t>(en</a:t>
            </a:r>
            <a:r>
              <a:rPr dirty="0" sz="1600" spc="80" i="1">
                <a:solidFill>
                  <a:srgbClr val="E97031"/>
                </a:solidFill>
                <a:latin typeface="Calibri"/>
                <a:cs typeface="Calibri"/>
              </a:rPr>
              <a:t> 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974342" y="245744"/>
            <a:ext cx="50196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40" b="0">
                <a:latin typeface="Calibri"/>
                <a:cs typeface="Calibri"/>
              </a:rPr>
              <a:t>Paca,</a:t>
            </a:r>
            <a:r>
              <a:rPr dirty="0" sz="2800" spc="5" b="0">
                <a:latin typeface="Calibri"/>
                <a:cs typeface="Calibri"/>
              </a:rPr>
              <a:t> </a:t>
            </a:r>
            <a:r>
              <a:rPr dirty="0" sz="2800" spc="70" b="0">
                <a:latin typeface="Calibri"/>
                <a:cs typeface="Calibri"/>
              </a:rPr>
              <a:t>une</a:t>
            </a:r>
            <a:r>
              <a:rPr dirty="0" sz="2800" spc="-2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région</a:t>
            </a:r>
            <a:r>
              <a:rPr dirty="0" sz="2800" spc="-20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peu</a:t>
            </a:r>
            <a:r>
              <a:rPr dirty="0" sz="2800" spc="-15" b="0">
                <a:latin typeface="Calibri"/>
                <a:cs typeface="Calibri"/>
              </a:rPr>
              <a:t> </a:t>
            </a:r>
            <a:r>
              <a:rPr dirty="0" sz="2800" spc="45" b="0">
                <a:latin typeface="Calibri"/>
                <a:cs typeface="Calibri"/>
              </a:rPr>
              <a:t>industrielle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478" y="2042013"/>
            <a:ext cx="8663305" cy="4233545"/>
            <a:chOff x="83478" y="2042013"/>
            <a:chExt cx="8663305" cy="42335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2309" y="5584927"/>
              <a:ext cx="394337" cy="6834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78" y="2042013"/>
              <a:ext cx="8340345" cy="423305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46200" y="6424066"/>
            <a:ext cx="6670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4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régionale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50672" y="136982"/>
            <a:ext cx="868489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55" b="0">
                <a:latin typeface="Calibri"/>
                <a:cs typeface="Calibri"/>
              </a:rPr>
              <a:t>L’arrondissement</a:t>
            </a:r>
            <a:r>
              <a:rPr dirty="0" sz="2600" spc="-50" b="0">
                <a:latin typeface="Calibri"/>
                <a:cs typeface="Calibri"/>
              </a:rPr>
              <a:t> </a:t>
            </a:r>
            <a:r>
              <a:rPr dirty="0" sz="2600" spc="70" b="0">
                <a:latin typeface="Calibri"/>
                <a:cs typeface="Calibri"/>
              </a:rPr>
              <a:t>d’Istres</a:t>
            </a:r>
            <a:r>
              <a:rPr dirty="0" sz="2600" spc="-60" b="0">
                <a:latin typeface="Calibri"/>
                <a:cs typeface="Calibri"/>
              </a:rPr>
              <a:t> </a:t>
            </a:r>
            <a:r>
              <a:rPr dirty="0" sz="2600" spc="85" b="0">
                <a:latin typeface="Calibri"/>
                <a:cs typeface="Calibri"/>
              </a:rPr>
              <a:t>est</a:t>
            </a:r>
            <a:r>
              <a:rPr dirty="0" sz="2600" spc="-45" b="0">
                <a:latin typeface="Calibri"/>
                <a:cs typeface="Calibri"/>
              </a:rPr>
              <a:t> </a:t>
            </a:r>
            <a:r>
              <a:rPr dirty="0" sz="2600" spc="70" b="0">
                <a:latin typeface="Calibri"/>
                <a:cs typeface="Calibri"/>
              </a:rPr>
              <a:t>le</a:t>
            </a:r>
            <a:r>
              <a:rPr dirty="0" sz="2600" spc="-45" b="0">
                <a:latin typeface="Calibri"/>
                <a:cs typeface="Calibri"/>
              </a:rPr>
              <a:t> </a:t>
            </a:r>
            <a:r>
              <a:rPr dirty="0" sz="2600" spc="130" b="0">
                <a:latin typeface="Calibri"/>
                <a:cs typeface="Calibri"/>
              </a:rPr>
              <a:t>plus</a:t>
            </a:r>
            <a:r>
              <a:rPr dirty="0" sz="2600" spc="-70" b="0">
                <a:latin typeface="Calibri"/>
                <a:cs typeface="Calibri"/>
              </a:rPr>
              <a:t> </a:t>
            </a:r>
            <a:r>
              <a:rPr dirty="0" sz="2600" spc="70" b="0">
                <a:latin typeface="Calibri"/>
                <a:cs typeface="Calibri"/>
              </a:rPr>
              <a:t>industrialisé</a:t>
            </a:r>
            <a:r>
              <a:rPr dirty="0" sz="2600" spc="-45" b="0">
                <a:latin typeface="Calibri"/>
                <a:cs typeface="Calibri"/>
              </a:rPr>
              <a:t> </a:t>
            </a:r>
            <a:r>
              <a:rPr dirty="0" sz="2600" spc="75" b="0">
                <a:latin typeface="Calibri"/>
                <a:cs typeface="Calibri"/>
              </a:rPr>
              <a:t>de</a:t>
            </a:r>
            <a:r>
              <a:rPr dirty="0" sz="2600" spc="-35" b="0">
                <a:latin typeface="Calibri"/>
                <a:cs typeface="Calibri"/>
              </a:rPr>
              <a:t> </a:t>
            </a:r>
            <a:r>
              <a:rPr dirty="0" sz="2600" spc="95" b="0">
                <a:latin typeface="Calibri"/>
                <a:cs typeface="Calibri"/>
              </a:rPr>
              <a:t>la</a:t>
            </a:r>
            <a:r>
              <a:rPr dirty="0" sz="2600" spc="-55" b="0">
                <a:latin typeface="Calibri"/>
                <a:cs typeface="Calibri"/>
              </a:rPr>
              <a:t> </a:t>
            </a:r>
            <a:r>
              <a:rPr dirty="0" sz="2600" spc="-10" b="0">
                <a:latin typeface="Calibri"/>
                <a:cs typeface="Calibri"/>
              </a:rPr>
              <a:t>région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152" y="2013803"/>
            <a:ext cx="5418105" cy="41825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5020" y="5887367"/>
            <a:ext cx="335658" cy="7471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8642" y="706628"/>
            <a:ext cx="790765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5400" marR="17780">
              <a:lnSpc>
                <a:spcPct val="100000"/>
              </a:lnSpc>
              <a:spcBef>
                <a:spcPts val="95"/>
              </a:spcBef>
            </a:pPr>
            <a:r>
              <a:rPr dirty="0" sz="1600" spc="105">
                <a:latin typeface="Calibri"/>
                <a:cs typeface="Calibri"/>
              </a:rPr>
              <a:t>La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répartition</a:t>
            </a:r>
            <a:r>
              <a:rPr dirty="0" sz="1600" spc="12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des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activités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n’est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95">
                <a:latin typeface="Calibri"/>
                <a:cs typeface="Calibri"/>
              </a:rPr>
              <a:t>pas</a:t>
            </a:r>
            <a:r>
              <a:rPr dirty="0" sz="1600" spc="1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homogène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au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sein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la</a:t>
            </a:r>
            <a:r>
              <a:rPr dirty="0" sz="1600" spc="1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région.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Elle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traduit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 spc="35">
                <a:latin typeface="Calibri"/>
                <a:cs typeface="Calibri"/>
              </a:rPr>
              <a:t>certaines </a:t>
            </a:r>
            <a:r>
              <a:rPr dirty="0" sz="1600" spc="10">
                <a:latin typeface="Calibri"/>
                <a:cs typeface="Calibri"/>
              </a:rPr>
              <a:t>formes</a:t>
            </a:r>
            <a:r>
              <a:rPr dirty="0" sz="1600" spc="15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de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spécialisation,</a:t>
            </a:r>
            <a:r>
              <a:rPr dirty="0" sz="1600" spc="18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du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fait</a:t>
            </a:r>
            <a:r>
              <a:rPr dirty="0" sz="1600" spc="17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de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facteurs</a:t>
            </a:r>
            <a:r>
              <a:rPr dirty="0" sz="1600" spc="18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géographiques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et</a:t>
            </a:r>
            <a:r>
              <a:rPr dirty="0" sz="1600" spc="17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historiques.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A</a:t>
            </a:r>
            <a:r>
              <a:rPr dirty="0" sz="1600" spc="14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l’échelle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des </a:t>
            </a:r>
            <a:r>
              <a:rPr dirty="0" sz="1600">
                <a:latin typeface="Calibri"/>
                <a:cs typeface="Calibri"/>
              </a:rPr>
              <a:t>territoires,</a:t>
            </a:r>
            <a:r>
              <a:rPr dirty="0" sz="1600" spc="395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seul</a:t>
            </a:r>
            <a:r>
              <a:rPr dirty="0" sz="1600" spc="3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l’arrondissement</a:t>
            </a:r>
            <a:r>
              <a:rPr dirty="0" sz="1600" spc="409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d’Istres</a:t>
            </a:r>
            <a:r>
              <a:rPr dirty="0" sz="1600" spc="3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sort</a:t>
            </a:r>
            <a:r>
              <a:rPr dirty="0" sz="1600" spc="39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du</a:t>
            </a:r>
            <a:r>
              <a:rPr dirty="0" sz="1600" spc="4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lot</a:t>
            </a:r>
            <a:r>
              <a:rPr dirty="0" sz="1600" spc="409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:</a:t>
            </a:r>
            <a:r>
              <a:rPr dirty="0" sz="1600" spc="390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plus</a:t>
            </a:r>
            <a:r>
              <a:rPr dirty="0" sz="1600" spc="3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d’un</a:t>
            </a:r>
            <a:r>
              <a:rPr dirty="0" sz="1600" spc="3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poste</a:t>
            </a:r>
            <a:r>
              <a:rPr dirty="0" sz="1600" spc="39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salarié</a:t>
            </a:r>
            <a:r>
              <a:rPr dirty="0" sz="1600" spc="39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sur</a:t>
            </a:r>
            <a:r>
              <a:rPr dirty="0" sz="1600" spc="400">
                <a:latin typeface="Calibri"/>
                <a:cs typeface="Calibri"/>
              </a:rPr>
              <a:t> </a:t>
            </a:r>
            <a:r>
              <a:rPr dirty="0" sz="1600" spc="45">
                <a:latin typeface="Calibri"/>
                <a:cs typeface="Calibri"/>
              </a:rPr>
              <a:t>cinq </a:t>
            </a:r>
            <a:r>
              <a:rPr dirty="0" sz="1600">
                <a:latin typeface="Calibri"/>
                <a:cs typeface="Calibri"/>
              </a:rPr>
              <a:t>relève</a:t>
            </a:r>
            <a:r>
              <a:rPr dirty="0" sz="1600" spc="4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4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l’industrie.</a:t>
            </a:r>
            <a:r>
              <a:rPr dirty="0" sz="1600" spc="470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En</a:t>
            </a:r>
            <a:r>
              <a:rPr dirty="0" sz="1600" spc="47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son</a:t>
            </a:r>
            <a:r>
              <a:rPr dirty="0" sz="1600" spc="47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sein,</a:t>
            </a:r>
            <a:r>
              <a:rPr dirty="0" sz="1600" spc="47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la</a:t>
            </a:r>
            <a:r>
              <a:rPr dirty="0" sz="1600" spc="4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ville</a:t>
            </a:r>
            <a:r>
              <a:rPr dirty="0" sz="1600" spc="4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475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Fos-</a:t>
            </a:r>
            <a:r>
              <a:rPr dirty="0" sz="1600">
                <a:latin typeface="Calibri"/>
                <a:cs typeface="Calibri"/>
              </a:rPr>
              <a:t>sur-Mer</a:t>
            </a:r>
            <a:r>
              <a:rPr dirty="0" sz="1600" spc="4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est</a:t>
            </a:r>
            <a:r>
              <a:rPr dirty="0" sz="1600" spc="47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la</a:t>
            </a:r>
            <a:r>
              <a:rPr dirty="0" sz="1600" spc="4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</a:t>
            </a:r>
            <a:r>
              <a:rPr dirty="0" baseline="26455" sz="1575">
                <a:latin typeface="Calibri"/>
                <a:cs typeface="Calibri"/>
              </a:rPr>
              <a:t>ère</a:t>
            </a:r>
            <a:r>
              <a:rPr dirty="0" baseline="26455" sz="1575" spc="270">
                <a:latin typeface="Calibri"/>
                <a:cs typeface="Calibri"/>
              </a:rPr>
              <a:t>  </a:t>
            </a:r>
            <a:r>
              <a:rPr dirty="0" sz="1600" spc="75">
                <a:latin typeface="Calibri"/>
                <a:cs typeface="Calibri"/>
              </a:rPr>
              <a:t>des</a:t>
            </a:r>
            <a:r>
              <a:rPr dirty="0" sz="1600" spc="47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communes </a:t>
            </a:r>
            <a:r>
              <a:rPr dirty="0" sz="1600" spc="55">
                <a:latin typeface="Calibri"/>
                <a:cs typeface="Calibri"/>
              </a:rPr>
              <a:t>françaises</a:t>
            </a:r>
            <a:r>
              <a:rPr dirty="0" sz="1600" spc="1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14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plus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1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15</a:t>
            </a:r>
            <a:r>
              <a:rPr dirty="0" sz="1600" spc="1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000</a:t>
            </a:r>
            <a:r>
              <a:rPr dirty="0" sz="1600" spc="1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habitants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pour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la</a:t>
            </a:r>
            <a:r>
              <a:rPr dirty="0" sz="1600" spc="1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part</a:t>
            </a:r>
            <a:r>
              <a:rPr dirty="0" sz="1600" spc="1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1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l’emploi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salarié</a:t>
            </a:r>
            <a:r>
              <a:rPr dirty="0" sz="1600" spc="1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industriel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(53</a:t>
            </a:r>
            <a:r>
              <a:rPr dirty="0" sz="1600" spc="13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%)</a:t>
            </a:r>
            <a:r>
              <a:rPr dirty="0" sz="1600" spc="14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et </a:t>
            </a:r>
            <a:r>
              <a:rPr dirty="0" sz="1600">
                <a:latin typeface="Calibri"/>
                <a:cs typeface="Calibri"/>
              </a:rPr>
              <a:t>Marignane</a:t>
            </a:r>
            <a:r>
              <a:rPr dirty="0" sz="1600" spc="65">
                <a:latin typeface="Calibri"/>
                <a:cs typeface="Calibri"/>
              </a:rPr>
              <a:t> la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3</a:t>
            </a:r>
            <a:r>
              <a:rPr dirty="0" baseline="26455" sz="1575" spc="-37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5072" y="5770359"/>
            <a:ext cx="5602605" cy="86233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718185">
              <a:lnSpc>
                <a:spcPct val="100000"/>
              </a:lnSpc>
              <a:spcBef>
                <a:spcPts val="409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35" b="1" i="1">
                <a:latin typeface="Calibri"/>
                <a:cs typeface="Calibri"/>
              </a:rPr>
              <a:t> </a:t>
            </a:r>
            <a:r>
              <a:rPr dirty="0" sz="900" spc="20" b="1" i="1">
                <a:latin typeface="Calibri"/>
                <a:cs typeface="Calibri"/>
              </a:rPr>
              <a:t>:</a:t>
            </a:r>
            <a:r>
              <a:rPr dirty="0" sz="900" spc="60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</a:t>
            </a:r>
            <a:r>
              <a:rPr dirty="0" sz="900" spc="3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Flores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spc="-20" i="1"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  <a:p>
            <a:pPr marL="4660900">
              <a:lnSpc>
                <a:spcPct val="100000"/>
              </a:lnSpc>
              <a:spcBef>
                <a:spcPts val="350"/>
              </a:spcBef>
            </a:pPr>
            <a:r>
              <a:rPr dirty="0" sz="1000" spc="-10" b="1">
                <a:latin typeface="Calibri"/>
                <a:cs typeface="Calibri"/>
              </a:rPr>
              <a:t>Arrondissement</a:t>
            </a:r>
            <a:endParaRPr sz="1000">
              <a:latin typeface="Calibri"/>
              <a:cs typeface="Calibri"/>
            </a:endParaRPr>
          </a:p>
          <a:p>
            <a:pPr marL="4660900">
              <a:lnSpc>
                <a:spcPct val="100000"/>
              </a:lnSpc>
            </a:pPr>
            <a:r>
              <a:rPr dirty="0" sz="1000" spc="-10" b="1">
                <a:latin typeface="Calibri"/>
                <a:cs typeface="Calibri"/>
              </a:rPr>
              <a:t>d’Istres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8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7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6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7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4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03326" y="160147"/>
            <a:ext cx="83680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75" b="0">
                <a:latin typeface="Calibri"/>
                <a:cs typeface="Calibri"/>
              </a:rPr>
              <a:t>Une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spc="55" b="0">
                <a:latin typeface="Calibri"/>
                <a:cs typeface="Calibri"/>
              </a:rPr>
              <a:t>industrie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75" b="0">
                <a:latin typeface="Calibri"/>
                <a:cs typeface="Calibri"/>
              </a:rPr>
              <a:t>concentrée</a:t>
            </a:r>
            <a:r>
              <a:rPr dirty="0" sz="2800" spc="-15" b="0">
                <a:latin typeface="Calibri"/>
                <a:cs typeface="Calibri"/>
              </a:rPr>
              <a:t> </a:t>
            </a:r>
            <a:r>
              <a:rPr dirty="0" sz="2800" spc="130" b="0">
                <a:latin typeface="Calibri"/>
                <a:cs typeface="Calibri"/>
              </a:rPr>
              <a:t>dans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spc="110" b="0">
                <a:latin typeface="Calibri"/>
                <a:cs typeface="Calibri"/>
              </a:rPr>
              <a:t>l’espace</a:t>
            </a:r>
            <a:r>
              <a:rPr dirty="0" sz="2800" spc="-25" b="0">
                <a:latin typeface="Calibri"/>
                <a:cs typeface="Calibri"/>
              </a:rPr>
              <a:t> </a:t>
            </a:r>
            <a:r>
              <a:rPr dirty="0" sz="2800" spc="60" b="0">
                <a:latin typeface="Calibri"/>
                <a:cs typeface="Calibri"/>
              </a:rPr>
              <a:t>urbain,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160" b="0">
                <a:latin typeface="Calibri"/>
                <a:cs typeface="Calibri"/>
              </a:rPr>
              <a:t>mais…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242" y="691641"/>
            <a:ext cx="78435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50">
                <a:latin typeface="Calibri"/>
                <a:cs typeface="Calibri"/>
              </a:rPr>
              <a:t>Une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85">
                <a:latin typeface="Calibri"/>
                <a:cs typeface="Calibri"/>
              </a:rPr>
              <a:t>des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spécificités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65">
                <a:latin typeface="Calibri"/>
                <a:cs typeface="Calibri"/>
              </a:rPr>
              <a:t> la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géographie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l’appareil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productif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régional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est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130">
                <a:latin typeface="Calibri"/>
                <a:cs typeface="Calibri"/>
              </a:rPr>
              <a:t>sa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forte </a:t>
            </a:r>
            <a:r>
              <a:rPr dirty="0" sz="1800" spc="20">
                <a:latin typeface="Calibri"/>
                <a:cs typeface="Calibri"/>
              </a:rPr>
              <a:t>concentration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85">
                <a:latin typeface="Calibri"/>
                <a:cs typeface="Calibri"/>
              </a:rPr>
              <a:t>dans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70">
                <a:latin typeface="Calibri"/>
                <a:cs typeface="Calibri"/>
              </a:rPr>
              <a:t>l’espace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urbain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: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87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190">
                <a:latin typeface="Calibri"/>
                <a:cs typeface="Calibri"/>
              </a:rPr>
              <a:t>%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85">
                <a:latin typeface="Calibri"/>
                <a:cs typeface="Calibri"/>
              </a:rPr>
              <a:t>des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postes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75">
                <a:latin typeface="Calibri"/>
                <a:cs typeface="Calibri"/>
              </a:rPr>
              <a:t>salariés</a:t>
            </a:r>
            <a:r>
              <a:rPr dirty="0" sz="1800" spc="20">
                <a:latin typeface="Calibri"/>
                <a:cs typeface="Calibri"/>
              </a:rPr>
              <a:t> de l’industrie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y </a:t>
            </a:r>
            <a:r>
              <a:rPr dirty="0" sz="1800" spc="50">
                <a:latin typeface="Calibri"/>
                <a:cs typeface="Calibri"/>
              </a:rPr>
              <a:t>sont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concentrés.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75">
                <a:latin typeface="Calibri"/>
                <a:cs typeface="Calibri"/>
              </a:rPr>
              <a:t>C’est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80">
                <a:latin typeface="Calibri"/>
                <a:cs typeface="Calibri"/>
              </a:rPr>
              <a:t>plus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que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part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de </a:t>
            </a:r>
            <a:r>
              <a:rPr dirty="0" sz="1800" spc="65">
                <a:latin typeface="Calibri"/>
                <a:cs typeface="Calibri"/>
              </a:rPr>
              <a:t>la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population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(85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%).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7755" y="1593914"/>
            <a:ext cx="6472191" cy="52552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6795" y="5971133"/>
            <a:ext cx="4355465" cy="753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20" b="1" i="1">
                <a:latin typeface="Calibri"/>
                <a:cs typeface="Calibri"/>
              </a:rPr>
              <a:t> :</a:t>
            </a:r>
            <a:r>
              <a:rPr dirty="0" sz="900" spc="45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</a:t>
            </a:r>
            <a:r>
              <a:rPr dirty="0" sz="900" spc="2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Flores</a:t>
            </a:r>
            <a:r>
              <a:rPr dirty="0" sz="900" spc="3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2023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et</a:t>
            </a:r>
            <a:r>
              <a:rPr dirty="0" sz="900" spc="30" i="1">
                <a:latin typeface="Calibri"/>
                <a:cs typeface="Calibri"/>
              </a:rPr>
              <a:t> </a:t>
            </a:r>
            <a:r>
              <a:rPr dirty="0" sz="900" spc="10" i="1">
                <a:latin typeface="Calibri"/>
                <a:cs typeface="Calibri"/>
              </a:rPr>
              <a:t>grille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communale</a:t>
            </a:r>
            <a:r>
              <a:rPr dirty="0" sz="900" spc="7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de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densité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900">
              <a:latin typeface="Calibri"/>
              <a:cs typeface="Calibri"/>
            </a:endParaRPr>
          </a:p>
          <a:p>
            <a:pPr algn="ctr" marL="148590">
              <a:lnSpc>
                <a:spcPct val="100000"/>
              </a:lnSpc>
            </a:pP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14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14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  <a:p>
            <a:pPr algn="ctr" marL="149225">
              <a:lnSpc>
                <a:spcPct val="100000"/>
              </a:lnSpc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8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4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3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9897" y="1013947"/>
            <a:ext cx="6183679" cy="5289114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2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2800" spc="345" b="0">
                <a:latin typeface="Calibri"/>
                <a:cs typeface="Calibri"/>
              </a:rPr>
              <a:t>…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spc="55" b="0">
                <a:latin typeface="Calibri"/>
                <a:cs typeface="Calibri"/>
              </a:rPr>
              <a:t>qui</a:t>
            </a:r>
            <a:r>
              <a:rPr dirty="0" sz="2800" spc="-55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reste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très</a:t>
            </a:r>
            <a:r>
              <a:rPr dirty="0" sz="2800" spc="-55" b="0">
                <a:latin typeface="Calibri"/>
                <a:cs typeface="Calibri"/>
              </a:rPr>
              <a:t> </a:t>
            </a:r>
            <a:r>
              <a:rPr dirty="0" sz="2800" spc="60" b="0">
                <a:latin typeface="Calibri"/>
                <a:cs typeface="Calibri"/>
              </a:rPr>
              <a:t>présente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130" b="0">
                <a:latin typeface="Calibri"/>
                <a:cs typeface="Calibri"/>
              </a:rPr>
              <a:t>dans</a:t>
            </a:r>
            <a:r>
              <a:rPr dirty="0" sz="2800" spc="-55" b="0">
                <a:latin typeface="Calibri"/>
                <a:cs typeface="Calibri"/>
              </a:rPr>
              <a:t> </a:t>
            </a:r>
            <a:r>
              <a:rPr dirty="0" sz="2800" spc="135" b="0">
                <a:latin typeface="Calibri"/>
                <a:cs typeface="Calibri"/>
              </a:rPr>
              <a:t>des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55" b="0">
                <a:latin typeface="Calibri"/>
                <a:cs typeface="Calibri"/>
              </a:rPr>
              <a:t>petites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120" b="0">
                <a:latin typeface="Calibri"/>
                <a:cs typeface="Calibri"/>
              </a:rPr>
              <a:t>communes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sz="2800" spc="55" b="0">
                <a:latin typeface="Calibri"/>
                <a:cs typeface="Calibri"/>
              </a:rPr>
              <a:t>rurales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105" y="1266190"/>
            <a:ext cx="37604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80" b="1">
                <a:latin typeface="Calibri"/>
                <a:cs typeface="Calibri"/>
              </a:rPr>
              <a:t>Communes</a:t>
            </a:r>
            <a:r>
              <a:rPr dirty="0" sz="1200" spc="4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de</a:t>
            </a:r>
            <a:r>
              <a:rPr dirty="0" sz="1200" spc="20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l’espace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rural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spc="75" b="1">
                <a:latin typeface="Calibri"/>
                <a:cs typeface="Calibri"/>
              </a:rPr>
              <a:t>avec</a:t>
            </a:r>
            <a:r>
              <a:rPr dirty="0" sz="1200" spc="3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une</a:t>
            </a:r>
            <a:r>
              <a:rPr dirty="0" sz="1200" spc="4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part</a:t>
            </a:r>
            <a:r>
              <a:rPr dirty="0" sz="1200" spc="40" b="1">
                <a:latin typeface="Calibri"/>
                <a:cs typeface="Calibri"/>
              </a:rPr>
              <a:t> </a:t>
            </a:r>
            <a:r>
              <a:rPr dirty="0" sz="1200" spc="80" b="1">
                <a:latin typeface="Calibri"/>
                <a:cs typeface="Calibri"/>
              </a:rPr>
              <a:t>des</a:t>
            </a:r>
            <a:r>
              <a:rPr dirty="0" sz="1200" spc="20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postes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70" b="1">
                <a:latin typeface="Calibri"/>
                <a:cs typeface="Calibri"/>
              </a:rPr>
              <a:t>salariés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industriels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45" b="1">
                <a:latin typeface="Calibri"/>
                <a:cs typeface="Calibri"/>
              </a:rPr>
              <a:t>supérieure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à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20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80" b="1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564" y="1426445"/>
            <a:ext cx="182898" cy="9907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120635" y="1848192"/>
            <a:ext cx="584200" cy="739775"/>
          </a:xfrm>
          <a:custGeom>
            <a:avLst/>
            <a:gdLst/>
            <a:ahLst/>
            <a:cxnLst/>
            <a:rect l="l" t="t" r="r" b="b"/>
            <a:pathLst>
              <a:path w="584200" h="739775">
                <a:moveTo>
                  <a:pt x="583653" y="0"/>
                </a:moveTo>
                <a:lnTo>
                  <a:pt x="0" y="0"/>
                </a:lnTo>
                <a:lnTo>
                  <a:pt x="0" y="739305"/>
                </a:lnTo>
                <a:lnTo>
                  <a:pt x="583653" y="739305"/>
                </a:lnTo>
                <a:lnTo>
                  <a:pt x="583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6795" y="5764479"/>
            <a:ext cx="6515100" cy="8680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60" b="1">
                <a:latin typeface="Calibri"/>
                <a:cs typeface="Calibri"/>
              </a:rPr>
              <a:t>Champ</a:t>
            </a:r>
            <a:r>
              <a:rPr dirty="0" sz="900" spc="45" b="1">
                <a:latin typeface="Calibri"/>
                <a:cs typeface="Calibri"/>
              </a:rPr>
              <a:t> </a:t>
            </a:r>
            <a:r>
              <a:rPr dirty="0" sz="900" spc="20" b="1">
                <a:latin typeface="Calibri"/>
                <a:cs typeface="Calibri"/>
              </a:rPr>
              <a:t>:</a:t>
            </a:r>
            <a:r>
              <a:rPr dirty="0" sz="900" spc="35" b="1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communes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avec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au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moins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100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postes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de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travail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20" b="1" i="1">
                <a:latin typeface="Calibri"/>
                <a:cs typeface="Calibri"/>
              </a:rPr>
              <a:t> :</a:t>
            </a:r>
            <a:r>
              <a:rPr dirty="0" sz="900" spc="45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</a:t>
            </a:r>
            <a:r>
              <a:rPr dirty="0" sz="900" spc="2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Flores</a:t>
            </a:r>
            <a:r>
              <a:rPr dirty="0" sz="900" spc="3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2023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et</a:t>
            </a:r>
            <a:r>
              <a:rPr dirty="0" sz="900" spc="30" i="1">
                <a:latin typeface="Calibri"/>
                <a:cs typeface="Calibri"/>
              </a:rPr>
              <a:t> </a:t>
            </a:r>
            <a:r>
              <a:rPr dirty="0" sz="900" spc="10" i="1">
                <a:latin typeface="Calibri"/>
                <a:cs typeface="Calibri"/>
              </a:rPr>
              <a:t>grille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communale</a:t>
            </a:r>
            <a:r>
              <a:rPr dirty="0" sz="900" spc="70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de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densité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900">
              <a:latin typeface="Calibri"/>
              <a:cs typeface="Calibri"/>
            </a:endParaRPr>
          </a:p>
          <a:p>
            <a:pPr marL="1007744">
              <a:lnSpc>
                <a:spcPct val="100000"/>
              </a:lnSpc>
            </a:pP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8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7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7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8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7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4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347977" y="209549"/>
            <a:ext cx="63214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0">
                <a:latin typeface="Calibri"/>
                <a:cs typeface="Calibri"/>
              </a:rPr>
              <a:t>L’emploi</a:t>
            </a:r>
            <a:r>
              <a:rPr dirty="0" sz="2800" spc="30" b="0">
                <a:latin typeface="Calibri"/>
                <a:cs typeface="Calibri"/>
              </a:rPr>
              <a:t> </a:t>
            </a:r>
            <a:r>
              <a:rPr dirty="0" sz="2800" spc="90" b="0">
                <a:latin typeface="Calibri"/>
                <a:cs typeface="Calibri"/>
              </a:rPr>
              <a:t>salarié</a:t>
            </a:r>
            <a:r>
              <a:rPr dirty="0" sz="2800" spc="35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industriel</a:t>
            </a:r>
            <a:r>
              <a:rPr dirty="0" sz="2800" spc="15" b="0">
                <a:latin typeface="Calibri"/>
                <a:cs typeface="Calibri"/>
              </a:rPr>
              <a:t> </a:t>
            </a:r>
            <a:r>
              <a:rPr dirty="0" sz="2800" spc="70" b="0">
                <a:latin typeface="Calibri"/>
                <a:cs typeface="Calibri"/>
              </a:rPr>
              <a:t>résiste</a:t>
            </a:r>
            <a:r>
              <a:rPr dirty="0" sz="2800" spc="30" b="0">
                <a:latin typeface="Calibri"/>
                <a:cs typeface="Calibri"/>
              </a:rPr>
              <a:t> </a:t>
            </a:r>
            <a:r>
              <a:rPr dirty="0" sz="2800" spc="65" b="0">
                <a:latin typeface="Calibri"/>
                <a:cs typeface="Calibri"/>
              </a:rPr>
              <a:t>en</a:t>
            </a:r>
            <a:r>
              <a:rPr dirty="0" sz="2800" spc="20" b="0">
                <a:latin typeface="Calibri"/>
                <a:cs typeface="Calibri"/>
              </a:rPr>
              <a:t> </a:t>
            </a:r>
            <a:r>
              <a:rPr dirty="0" sz="2800" spc="125" b="0">
                <a:latin typeface="Calibri"/>
                <a:cs typeface="Calibri"/>
              </a:rPr>
              <a:t>Paca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997" y="2046097"/>
            <a:ext cx="6139560" cy="40245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82344" y="6096406"/>
            <a:ext cx="18453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60" b="1" i="1">
                <a:latin typeface="Calibri"/>
                <a:cs typeface="Calibri"/>
              </a:rPr>
              <a:t>Source</a:t>
            </a:r>
            <a:r>
              <a:rPr dirty="0" sz="900" spc="20" b="1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: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spc="20" i="1">
                <a:latin typeface="Calibri"/>
                <a:cs typeface="Calibri"/>
              </a:rPr>
              <a:t>Insee, Estimations</a:t>
            </a:r>
            <a:r>
              <a:rPr dirty="0" sz="900" spc="75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d’emploi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6200" y="6433368"/>
            <a:ext cx="667067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Atlas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de</a:t>
            </a:r>
            <a:r>
              <a:rPr dirty="0" sz="1200" spc="11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l’industrie</a:t>
            </a:r>
            <a:r>
              <a:rPr dirty="0" sz="1200" spc="13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en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Provence-Alpes-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Côte</a:t>
            </a:r>
            <a:r>
              <a:rPr dirty="0" sz="1200" spc="12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d’Azur,</a:t>
            </a:r>
            <a:r>
              <a:rPr dirty="0" sz="1200" spc="10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édition</a:t>
            </a:r>
            <a:r>
              <a:rPr dirty="0" sz="1200" spc="12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2025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(Dreets</a:t>
            </a:r>
            <a:r>
              <a:rPr dirty="0" sz="1200" spc="114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Paca,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767676"/>
                </a:solidFill>
                <a:latin typeface="Calibri"/>
                <a:cs typeface="Calibri"/>
              </a:rPr>
              <a:t>Sese)</a:t>
            </a:r>
            <a:r>
              <a:rPr dirty="0" sz="1200" spc="90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60">
                <a:solidFill>
                  <a:srgbClr val="767676"/>
                </a:solidFill>
                <a:latin typeface="Calibri"/>
                <a:cs typeface="Calibri"/>
              </a:rPr>
              <a:t>–</a:t>
            </a:r>
            <a:r>
              <a:rPr dirty="0" sz="1200" spc="10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767676"/>
                </a:solidFill>
                <a:latin typeface="Calibri"/>
                <a:cs typeface="Calibri"/>
              </a:rPr>
              <a:t>Partie</a:t>
            </a:r>
            <a:r>
              <a:rPr dirty="0" sz="1200" spc="95">
                <a:solidFill>
                  <a:srgbClr val="767676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67676"/>
                </a:solidFill>
                <a:latin typeface="Calibri"/>
                <a:cs typeface="Calibri"/>
              </a:rPr>
              <a:t>régionale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0310" y="6433368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>
                <a:solidFill>
                  <a:srgbClr val="767676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388" y="769696"/>
            <a:ext cx="7930515" cy="1489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Entre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1989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et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2023,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l’emploi</a:t>
            </a:r>
            <a:r>
              <a:rPr dirty="0" sz="1600" spc="26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salarié</a:t>
            </a:r>
            <a:r>
              <a:rPr dirty="0" sz="1600" spc="2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industriel</a:t>
            </a:r>
            <a:r>
              <a:rPr dirty="0" sz="1600" spc="265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a</a:t>
            </a:r>
            <a:r>
              <a:rPr dirty="0" sz="1600" spc="2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reculé</a:t>
            </a:r>
            <a:r>
              <a:rPr dirty="0" sz="1600" spc="2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2,5</a:t>
            </a:r>
            <a:r>
              <a:rPr dirty="0" sz="1600" spc="2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fois</a:t>
            </a:r>
            <a:r>
              <a:rPr dirty="0" sz="1600" spc="27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moins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vite</a:t>
            </a:r>
            <a:r>
              <a:rPr dirty="0" sz="1600" spc="2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</a:t>
            </a:r>
            <a:r>
              <a:rPr dirty="0" sz="1600" spc="250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Paca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qu’en </a:t>
            </a:r>
            <a:r>
              <a:rPr dirty="0" sz="1600" spc="50">
                <a:latin typeface="Calibri"/>
                <a:cs typeface="Calibri"/>
              </a:rPr>
              <a:t>France</a:t>
            </a:r>
            <a:r>
              <a:rPr dirty="0" sz="1600" spc="4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(hors</a:t>
            </a:r>
            <a:r>
              <a:rPr dirty="0" sz="1600" spc="4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Mayotte)</a:t>
            </a:r>
            <a:r>
              <a:rPr dirty="0" sz="1600" spc="4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:</a:t>
            </a:r>
            <a:r>
              <a:rPr dirty="0" sz="1600" spc="484">
                <a:latin typeface="Calibri"/>
                <a:cs typeface="Calibri"/>
              </a:rPr>
              <a:t> </a:t>
            </a:r>
            <a:r>
              <a:rPr dirty="0" sz="1600" spc="-80">
                <a:latin typeface="Calibri"/>
                <a:cs typeface="Calibri"/>
              </a:rPr>
              <a:t>-</a:t>
            </a:r>
            <a:r>
              <a:rPr dirty="0" sz="1600">
                <a:latin typeface="Calibri"/>
                <a:cs typeface="Calibri"/>
              </a:rPr>
              <a:t>11</a:t>
            </a:r>
            <a:r>
              <a:rPr dirty="0" sz="1600" spc="480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%,</a:t>
            </a:r>
            <a:r>
              <a:rPr dirty="0" sz="1600" spc="48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contre</a:t>
            </a:r>
            <a:r>
              <a:rPr dirty="0" sz="1600" spc="4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-29</a:t>
            </a:r>
            <a:r>
              <a:rPr dirty="0" sz="1600" spc="484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%.</a:t>
            </a:r>
            <a:r>
              <a:rPr dirty="0" sz="1600" spc="4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L’écart</a:t>
            </a:r>
            <a:r>
              <a:rPr dirty="0" sz="1600" spc="48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s’est</a:t>
            </a:r>
            <a:r>
              <a:rPr dirty="0" sz="1600" spc="4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nettement</a:t>
            </a:r>
            <a:r>
              <a:rPr dirty="0" sz="1600" spc="480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creusé</a:t>
            </a:r>
            <a:r>
              <a:rPr dirty="0" sz="1600" spc="484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ces</a:t>
            </a:r>
            <a:r>
              <a:rPr dirty="0" sz="1600" spc="49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dix </a:t>
            </a:r>
            <a:r>
              <a:rPr dirty="0" sz="1600">
                <a:latin typeface="Calibri"/>
                <a:cs typeface="Calibri"/>
              </a:rPr>
              <a:t>dernières</a:t>
            </a:r>
            <a:r>
              <a:rPr dirty="0" sz="1600" spc="37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années</a:t>
            </a:r>
            <a:r>
              <a:rPr dirty="0" sz="1600" spc="3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:</a:t>
            </a:r>
            <a:r>
              <a:rPr dirty="0" sz="1600" spc="36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alors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3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l’emploi</a:t>
            </a:r>
            <a:r>
              <a:rPr dirty="0" sz="1600" spc="37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salarié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industriel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est</a:t>
            </a:r>
            <a:r>
              <a:rPr dirty="0" sz="1600" spc="3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reparti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à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la</a:t>
            </a:r>
            <a:r>
              <a:rPr dirty="0" sz="1600" spc="370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hausse</a:t>
            </a:r>
            <a:r>
              <a:rPr dirty="0" sz="1600" spc="36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dans</a:t>
            </a:r>
            <a:r>
              <a:rPr dirty="0" sz="1600" spc="375">
                <a:latin typeface="Calibri"/>
                <a:cs typeface="Calibri"/>
              </a:rPr>
              <a:t> </a:t>
            </a:r>
            <a:r>
              <a:rPr dirty="0" sz="1600" spc="40">
                <a:latin typeface="Calibri"/>
                <a:cs typeface="Calibri"/>
              </a:rPr>
              <a:t>la </a:t>
            </a:r>
            <a:r>
              <a:rPr dirty="0" sz="1600" spc="10">
                <a:latin typeface="Calibri"/>
                <a:cs typeface="Calibri"/>
              </a:rPr>
              <a:t>région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(+9</a:t>
            </a:r>
            <a:r>
              <a:rPr dirty="0" sz="1600" spc="145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%),</a:t>
            </a:r>
            <a:r>
              <a:rPr dirty="0" sz="1600" spc="17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il</a:t>
            </a:r>
            <a:r>
              <a:rPr dirty="0" sz="1600" spc="15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stagne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au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niveau</a:t>
            </a:r>
            <a:r>
              <a:rPr dirty="0" sz="1600" spc="18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national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(+0,5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%).</a:t>
            </a:r>
            <a:r>
              <a:rPr dirty="0" sz="1600" spc="155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En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particulier,</a:t>
            </a:r>
            <a:r>
              <a:rPr dirty="0" sz="1600" spc="17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le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redressement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est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vif </a:t>
            </a:r>
            <a:r>
              <a:rPr dirty="0" sz="1600" spc="60">
                <a:latin typeface="Calibri"/>
                <a:cs typeface="Calibri"/>
              </a:rPr>
              <a:t>depuis</a:t>
            </a:r>
            <a:r>
              <a:rPr dirty="0" sz="1600" spc="3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2016.</a:t>
            </a:r>
            <a:r>
              <a:rPr dirty="0" sz="1600" spc="3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Au</a:t>
            </a:r>
            <a:r>
              <a:rPr dirty="0" sz="1600" spc="3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total,</a:t>
            </a:r>
            <a:r>
              <a:rPr dirty="0" sz="1600" spc="3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l’emploi</a:t>
            </a:r>
            <a:r>
              <a:rPr dirty="0" sz="1600" spc="30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salarié</a:t>
            </a:r>
            <a:r>
              <a:rPr dirty="0" sz="1600" spc="3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industriel</a:t>
            </a:r>
            <a:r>
              <a:rPr dirty="0" sz="1600" spc="3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retrouve</a:t>
            </a:r>
            <a:r>
              <a:rPr dirty="0" sz="1600" spc="3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aujourd’hui</a:t>
            </a:r>
            <a:r>
              <a:rPr dirty="0" sz="1600" spc="32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son</a:t>
            </a:r>
            <a:r>
              <a:rPr dirty="0" sz="1600" spc="3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niveau</a:t>
            </a:r>
            <a:r>
              <a:rPr dirty="0" sz="1600" spc="2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d’il</a:t>
            </a:r>
            <a:r>
              <a:rPr dirty="0" sz="1600" spc="3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300">
                <a:latin typeface="Calibri"/>
                <a:cs typeface="Calibri"/>
              </a:rPr>
              <a:t> </a:t>
            </a:r>
            <a:r>
              <a:rPr dirty="0" sz="1600" spc="30">
                <a:latin typeface="Calibri"/>
                <a:cs typeface="Calibri"/>
              </a:rPr>
              <a:t>a </a:t>
            </a:r>
            <a:r>
              <a:rPr dirty="0" sz="1600">
                <a:latin typeface="Calibri"/>
                <a:cs typeface="Calibri"/>
              </a:rPr>
              <a:t>vingt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BELLE, Remi (DREETS-PACA)</dc:creator>
  <dcterms:created xsi:type="dcterms:W3CDTF">2026-01-16T13:10:20Z</dcterms:created>
  <dcterms:modified xsi:type="dcterms:W3CDTF">2026-01-16T13:10:20Z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2026-01-09T00:00:00Z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2026-01-16T00:00:00Z</vt:filetime>
  </property>
  <property fmtid="{D5CDD505-2E9C-101B-9397-08002B2CF9AE}" pid="5" name="Producer">
    <vt:lpwstr>Microsoft® PowerPoint® pour Microsoft 365</vt:lpwstr>
  </property>
</Properties>
</file>