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3" r:id="rId2"/>
    <p:sldId id="258" r:id="rId3"/>
    <p:sldId id="334" r:id="rId4"/>
    <p:sldId id="344" r:id="rId5"/>
    <p:sldId id="278" r:id="rId6"/>
    <p:sldId id="336" r:id="rId7"/>
    <p:sldId id="335" r:id="rId8"/>
    <p:sldId id="337" r:id="rId9"/>
    <p:sldId id="338" r:id="rId10"/>
    <p:sldId id="339" r:id="rId11"/>
    <p:sldId id="340" r:id="rId12"/>
    <p:sldId id="343" r:id="rId13"/>
    <p:sldId id="341" r:id="rId14"/>
    <p:sldId id="342" r:id="rId15"/>
    <p:sldId id="345" r:id="rId16"/>
    <p:sldId id="271"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0A86CB-BE98-5BB7-C679-C06679E0A968}" name="Fanny Bremond" initials="FB" userId="S::fbremond@cariforef.fr::f313588d-0ca3-4e64-8020-c07411fe9b5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A5906"/>
    <a:srgbClr val="FFFFFF"/>
    <a:srgbClr val="FBB900"/>
    <a:srgbClr val="393939"/>
    <a:srgbClr val="8BACDA"/>
    <a:srgbClr val="9BCC99"/>
    <a:srgbClr val="004981"/>
    <a:srgbClr val="0149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1634" autoAdjust="0"/>
  </p:normalViewPr>
  <p:slideViewPr>
    <p:cSldViewPr snapToGrid="0">
      <p:cViewPr varScale="1">
        <p:scale>
          <a:sx n="82" d="100"/>
          <a:sy n="82" d="100"/>
        </p:scale>
        <p:origin x="720"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43FFB-0D82-484B-8869-77F1089BC17B}"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D2D5BF-4799-4E4E-8DBB-D56AC06D8C1D}" type="slidenum">
              <a:rPr lang="fr-FR" smtClean="0"/>
              <a:t>‹N°›</a:t>
            </a:fld>
            <a:endParaRPr lang="fr-FR"/>
          </a:p>
        </p:txBody>
      </p:sp>
    </p:spTree>
    <p:extLst>
      <p:ext uri="{BB962C8B-B14F-4D97-AF65-F5344CB8AC3E}">
        <p14:creationId xmlns:p14="http://schemas.microsoft.com/office/powerpoint/2010/main" val="355577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Après ce point de conjoncture au troisième trimestre 2024, nous entrons dans un temps dédié au secteur du Commerce, avec tout d’abord un portrait statistique emploi-formation. </a:t>
            </a:r>
          </a:p>
          <a:p>
            <a:r>
              <a:rPr lang="fr-FR" dirty="0"/>
              <a:t>Cette présentation ne vise pas l’exhaustivité, c’est une entrée en matière sur les caractéristiques du secteur dans notre région, entrée en matière qui invite à aller plus loin.</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a:t>
            </a:fld>
            <a:endParaRPr lang="fr-FR"/>
          </a:p>
        </p:txBody>
      </p:sp>
    </p:spTree>
    <p:extLst>
      <p:ext uri="{BB962C8B-B14F-4D97-AF65-F5344CB8AC3E}">
        <p14:creationId xmlns:p14="http://schemas.microsoft.com/office/powerpoint/2010/main" val="110013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Ici nous allons parler succinctement des caractéristiques relatives aux établissements, aux personnes en emploi, aux conditions d’emploi, aux principaux métiers, mais aussi aux formations du secteur en région.</a:t>
            </a:r>
          </a:p>
          <a:p>
            <a:r>
              <a:rPr lang="fr-FR" dirty="0"/>
              <a:t>Et tous ces éléments statistiques qui vont vous êtres présentés sont par ailleurs consultables dans l’outil de datavisualisation développé Carif-Oref, appelé </a:t>
            </a:r>
            <a:r>
              <a:rPr lang="fr-FR" dirty="0" err="1"/>
              <a:t>Datadécision</a:t>
            </a:r>
            <a:r>
              <a:rPr lang="fr-FR" dirty="0"/>
              <a:t>.</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2</a:t>
            </a:fld>
            <a:endParaRPr lang="fr-FR"/>
          </a:p>
        </p:txBody>
      </p:sp>
    </p:spTree>
    <p:extLst>
      <p:ext uri="{BB962C8B-B14F-4D97-AF65-F5344CB8AC3E}">
        <p14:creationId xmlns:p14="http://schemas.microsoft.com/office/powerpoint/2010/main" val="2592633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on s’intéresse aux caractéristiques des établissements…</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3</a:t>
            </a:fld>
            <a:endParaRPr lang="fr-FR"/>
          </a:p>
        </p:txBody>
      </p:sp>
    </p:spTree>
    <p:extLst>
      <p:ext uri="{BB962C8B-B14F-4D97-AF65-F5344CB8AC3E}">
        <p14:creationId xmlns:p14="http://schemas.microsoft.com/office/powerpoint/2010/main" val="2355248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que l’on voit c’est que le secteur du commerce compte 43 570 établissements emplois, ce qui constitue plus d’un établissement employeur sur 5 dans notre région ; et c’est d’ailleurs le premier secteur employeur.</a:t>
            </a:r>
          </a:p>
          <a:p>
            <a:r>
              <a:rPr lang="fr-FR" dirty="0"/>
              <a:t>On mesure l’importance des structures de moins de 10 salariés, qui représente 87 % des employeurs.</a:t>
            </a:r>
          </a:p>
          <a:p>
            <a:r>
              <a:rPr lang="fr-FR" dirty="0"/>
              <a:t>Dans le top 10 des employeurs, on compte, sans surprise, 9 hypermarchés ( des groupes Carrefour et Auchan pour ne pas les citer).</a:t>
            </a:r>
          </a:p>
          <a:p>
            <a:r>
              <a:rPr lang="fr-FR" dirty="0"/>
              <a:t>En termes de dynamique entrepreneuriale, on compte plus de 15 100 créations d’établissement en 2023, soit 13 % des immatriculations tous secteurs confondus en région.</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4</a:t>
            </a:fld>
            <a:endParaRPr lang="fr-FR"/>
          </a:p>
        </p:txBody>
      </p:sp>
    </p:spTree>
    <p:extLst>
      <p:ext uri="{BB962C8B-B14F-4D97-AF65-F5344CB8AC3E}">
        <p14:creationId xmlns:p14="http://schemas.microsoft.com/office/powerpoint/2010/main" val="551936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qu’on voit aussi, et en lien avec la diapositive précédente, c’est que près d’un poste salarié sur 4 se trouve dans une très petite entreprise, de moins de 10 salariés (c’est 14 pts de + que ce qui est mesuré tous secteurs).</a:t>
            </a:r>
          </a:p>
          <a:p>
            <a:r>
              <a:rPr lang="fr-FR" dirty="0"/>
              <a:t>Et à peine un salarié sur 10 est en exercice dans un établissement de plus de 200 salariés.</a:t>
            </a:r>
          </a:p>
          <a:p>
            <a:r>
              <a:rPr lang="fr-FR" dirty="0"/>
              <a:t>Au niveau local, on constate que la zone d’emploi de Fréjus est le territoire qui concentre le plus de postes salariés dans le secteur, représentant plus d’un salarié sur cinq. </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5</a:t>
            </a:fld>
            <a:endParaRPr lang="fr-FR"/>
          </a:p>
        </p:txBody>
      </p:sp>
    </p:spTree>
    <p:extLst>
      <p:ext uri="{BB962C8B-B14F-4D97-AF65-F5344CB8AC3E}">
        <p14:creationId xmlns:p14="http://schemas.microsoft.com/office/powerpoint/2010/main" val="50739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on s’intéresse maintenant au profil des personnes en emploi…</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6</a:t>
            </a:fld>
            <a:endParaRPr lang="fr-FR"/>
          </a:p>
        </p:txBody>
      </p:sp>
    </p:spTree>
    <p:extLst>
      <p:ext uri="{BB962C8B-B14F-4D97-AF65-F5344CB8AC3E}">
        <p14:creationId xmlns:p14="http://schemas.microsoft.com/office/powerpoint/2010/main" val="3054354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Près de 276 300 actifs sont en emploi dans le secteur du commerce en région (en date du dernier recensement). Ce qui représente 14 % de l’emploi régional.</a:t>
            </a:r>
          </a:p>
          <a:p>
            <a:r>
              <a:rPr lang="fr-FR" dirty="0"/>
              <a:t>Si les femmes sont moins représentées que dans d’autres secteurs, c’est un secteur jeune, avec près d’un quart de moins de 30 ans ; les employés y sont par ailleurs bien représentés.</a:t>
            </a:r>
          </a:p>
          <a:p>
            <a:r>
              <a:rPr lang="fr-FR" dirty="0"/>
              <a:t>Sur le graphique que vous voyez à l’écran, vous pouvez on observer que les personnes en emploi dans ce secteur ont niveau de formation relativement moins élevé la moyenne tous secteurs. Avec notamment plus d’un quart des actifs en emploi titulaires du seul baccalauréat.</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7</a:t>
            </a:fld>
            <a:endParaRPr lang="fr-FR"/>
          </a:p>
        </p:txBody>
      </p:sp>
    </p:spTree>
    <p:extLst>
      <p:ext uri="{BB962C8B-B14F-4D97-AF65-F5344CB8AC3E}">
        <p14:creationId xmlns:p14="http://schemas.microsoft.com/office/powerpoint/2010/main" val="562810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Parlons maintenant des conditions d’emploi en vigueur dans le secteur….</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8</a:t>
            </a:fld>
            <a:endParaRPr lang="fr-FR"/>
          </a:p>
        </p:txBody>
      </p:sp>
    </p:spTree>
    <p:extLst>
      <p:ext uri="{BB962C8B-B14F-4D97-AF65-F5344CB8AC3E}">
        <p14:creationId xmlns:p14="http://schemas.microsoft.com/office/powerpoint/2010/main" val="2714645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qu’on peut voir c’est que, près de 9 salariés sur 10 occupent des emplois à durée indéterminée, et que le temps partiel y autant répandu qu’en moyenne tous secteurs. Le commerce offre donc des emplois stables et à temps plein, à ceci près que les femmes et les moins de 30 ans sont plus fréquemment à temps partiel.</a:t>
            </a:r>
          </a:p>
          <a:p>
            <a:r>
              <a:rPr lang="fr-FR" dirty="0"/>
              <a:t>Ici le graphique vous montre les différences de salaire de médian dans le secteur selon la catégorie socioprofessionnelle : sans surprise les cadres et professions intellectuelles supérieurs ont des salaires plus élevés que les employés et ouvriers, avec un écart de rémunération + important que mesuré tous secteurs.</a:t>
            </a:r>
          </a:p>
          <a:p>
            <a:r>
              <a:rPr lang="fr-FR" dirty="0"/>
              <a:t>Dans l’ensemble, la moitié des salariés dans ce secteur en région gagnent plus de 1 760 euros net par mois à temps, (soit un salaire médian inférieur de 70 euros, à celui en vigueur tous secteurs).  </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9</a:t>
            </a:fld>
            <a:endParaRPr lang="fr-FR"/>
          </a:p>
        </p:txBody>
      </p:sp>
    </p:spTree>
    <p:extLst>
      <p:ext uri="{BB962C8B-B14F-4D97-AF65-F5344CB8AC3E}">
        <p14:creationId xmlns:p14="http://schemas.microsoft.com/office/powerpoint/2010/main" val="126938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10</a:t>
            </a:fld>
            <a:endParaRPr lang="fr-FR"/>
          </a:p>
        </p:txBody>
      </p:sp>
    </p:spTree>
    <p:extLst>
      <p:ext uri="{BB962C8B-B14F-4D97-AF65-F5344CB8AC3E}">
        <p14:creationId xmlns:p14="http://schemas.microsoft.com/office/powerpoint/2010/main" val="89480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Voici le top 10 des principaux métiers exercés dans le commerce en région, lesquels représentent la moitié des emplois du secteur. Et comme vous pouvez le voir, la plupart sont des métiers en tension selon la Dares et France Travail.</a:t>
            </a:r>
          </a:p>
          <a:p>
            <a:r>
              <a:rPr lang="fr-FR" dirty="0"/>
              <a:t>Au sommet de ce classement on trouve les maitrises des magasins, qui compte pour 12 % des personnes en emploi ; et si on zoome sur les moins de 30 ans, le métier le plus exercé est celui de vendeurs en habillements et accessoires, articles de luxe, de sport, de loisirs et culturels.</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11</a:t>
            </a:fld>
            <a:endParaRPr lang="fr-FR"/>
          </a:p>
        </p:txBody>
      </p:sp>
    </p:spTree>
    <p:extLst>
      <p:ext uri="{BB962C8B-B14F-4D97-AF65-F5344CB8AC3E}">
        <p14:creationId xmlns:p14="http://schemas.microsoft.com/office/powerpoint/2010/main" val="1395884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Maintenant si on parle prospective : selon France </a:t>
            </a:r>
            <a:r>
              <a:rPr lang="fr-FR" dirty="0" err="1"/>
              <a:t>statégie</a:t>
            </a:r>
            <a:r>
              <a:rPr lang="fr-FR" dirty="0"/>
              <a:t> (qui est un service du premier ministre) et la Dares (service statistique du ministère du travail), dans notre région, entre 2019 et 2030, les postes à pourvoir les métiers du commerce viseront pour l’essentiel à remplacer les départs en fin de carrière. </a:t>
            </a:r>
          </a:p>
          <a:p>
            <a:r>
              <a:rPr lang="fr-FR" dirty="0"/>
              <a:t>A noter toutefois quelques différences selon les métiers : les cadres commerciaux et </a:t>
            </a:r>
            <a:r>
              <a:rPr lang="fr-FR" dirty="0" err="1"/>
              <a:t>technico-commefciaux</a:t>
            </a:r>
            <a:r>
              <a:rPr lang="fr-FR" dirty="0"/>
              <a:t> fourniront le plus grand nombre de postes à pourvoir à l’horizon 2030, dont près de la moitié générés par des créations nettes d’emplois.</a:t>
            </a:r>
          </a:p>
          <a:p>
            <a:r>
              <a:rPr lang="fr-FR" dirty="0"/>
              <a:t>A contrario, les maitrises de </a:t>
            </a:r>
            <a:r>
              <a:rPr lang="fr-FR" dirty="0" err="1"/>
              <a:t>magains</a:t>
            </a:r>
            <a:r>
              <a:rPr lang="fr-FR" dirty="0"/>
              <a:t> et intermédiaires du commerce compteront le plus gros contingent de départs en fin de carrière, couplé à plus de 500 destructions nettes d’emplois.</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12</a:t>
            </a:fld>
            <a:endParaRPr lang="fr-FR"/>
          </a:p>
        </p:txBody>
      </p:sp>
    </p:spTree>
    <p:extLst>
      <p:ext uri="{BB962C8B-B14F-4D97-AF65-F5344CB8AC3E}">
        <p14:creationId xmlns:p14="http://schemas.microsoft.com/office/powerpoint/2010/main" val="679793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arrive à la dernière partie de cette présentation. Parlons maintenant formation dans la commerce…</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13</a:t>
            </a:fld>
            <a:endParaRPr lang="fr-FR"/>
          </a:p>
        </p:txBody>
      </p:sp>
    </p:spTree>
    <p:extLst>
      <p:ext uri="{BB962C8B-B14F-4D97-AF65-F5344CB8AC3E}">
        <p14:creationId xmlns:p14="http://schemas.microsoft.com/office/powerpoint/2010/main" val="1051688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Très rapidement, ce qu’on voit ici, c’est le BTS management commercial opérationnel est la formation phare de la filière commerce, vente ; avec plus de 2000 inscrits en dernière année.</a:t>
            </a:r>
          </a:p>
          <a:p>
            <a:r>
              <a:rPr lang="fr-FR" dirty="0"/>
              <a:t>La filière compte en 2022, 89 formations présentes sur le territoire, dont près des deux tiers relèvent du niveau bac + 3 plus.</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14</a:t>
            </a:fld>
            <a:endParaRPr lang="fr-FR"/>
          </a:p>
        </p:txBody>
      </p:sp>
    </p:spTree>
    <p:extLst>
      <p:ext uri="{BB962C8B-B14F-4D97-AF65-F5344CB8AC3E}">
        <p14:creationId xmlns:p14="http://schemas.microsoft.com/office/powerpoint/2010/main" val="209763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clore ce portrait, quelques éléments sur le profil des formés : 14 770 personnes se forment dans la filière, soit 9 % des formés en région ; l’apprentissage représente la moitié des effectifs, on constate un engouement pour cette voie dans cette filière ; avec enfin un des stagiaires en formation continue plus jeunes qu’ailleurs, près d’un tiers d’entre eux ayant moins de 26 ans.</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15</a:t>
            </a:fld>
            <a:endParaRPr lang="fr-FR"/>
          </a:p>
        </p:txBody>
      </p:sp>
    </p:spTree>
    <p:extLst>
      <p:ext uri="{BB962C8B-B14F-4D97-AF65-F5344CB8AC3E}">
        <p14:creationId xmlns:p14="http://schemas.microsoft.com/office/powerpoint/2010/main" val="993864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 je voulais le disait au début de cet exposé, vous pouvez retrouver tous les éléments restitués ici sur le site </a:t>
            </a:r>
            <a:r>
              <a:rPr lang="fr-FR" dirty="0" err="1"/>
              <a:t>datadécision</a:t>
            </a:r>
            <a:r>
              <a:rPr lang="fr-FR" dirty="0"/>
              <a:t> et compléter vous-même ce portrait.</a:t>
            </a:r>
          </a:p>
          <a:p>
            <a:r>
              <a:rPr lang="fr-FR" dirty="0"/>
              <a:t>Je vous remercie pour vos attentions, est-ce qu’il y a des questions ?</a:t>
            </a:r>
          </a:p>
          <a:p>
            <a:r>
              <a:rPr lang="fr-FR" dirty="0"/>
              <a:t>S’il n’y a pas de questions, je laisse la parole aux délégations régionales des opérateurs de compétence des entreprises de proximité et du commerce ; pour un point sur les enjeux et perspectives du secteur et un zoom sur l’apprentissage.</a:t>
            </a:r>
          </a:p>
        </p:txBody>
      </p:sp>
      <p:sp>
        <p:nvSpPr>
          <p:cNvPr id="4" name="Espace réservé du numéro de diapositive 3"/>
          <p:cNvSpPr>
            <a:spLocks noGrp="1"/>
          </p:cNvSpPr>
          <p:nvPr>
            <p:ph type="sldNum" sz="quarter" idx="5"/>
          </p:nvPr>
        </p:nvSpPr>
        <p:spPr/>
        <p:txBody>
          <a:bodyPr/>
          <a:lstStyle/>
          <a:p>
            <a:fld id="{82D2D5BF-4799-4E4E-8DBB-D56AC06D8C1D}" type="slidenum">
              <a:rPr lang="fr-FR" smtClean="0"/>
              <a:t>16</a:t>
            </a:fld>
            <a:endParaRPr lang="fr-FR"/>
          </a:p>
        </p:txBody>
      </p:sp>
    </p:spTree>
    <p:extLst>
      <p:ext uri="{BB962C8B-B14F-4D97-AF65-F5344CB8AC3E}">
        <p14:creationId xmlns:p14="http://schemas.microsoft.com/office/powerpoint/2010/main" val="3833063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601132-15E3-BC41-0570-44E3041DC14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3069DC5-ED63-1EC6-DF9A-28A3CA0F6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4A7A069-85C2-068B-68DE-91B8FB92F288}"/>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441A8CDC-AD6A-062F-E492-D89C9301696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D361568-47E2-8C27-C26F-08EB583197D8}"/>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324241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D0F18-4E6C-A895-2E02-E6786FBB18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AD3A954-0C3A-6D55-1165-C0DCEE3A0CB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992B95-48E5-DCC7-9C10-8465D567EBE5}"/>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713CD18F-1C72-E5CB-3A56-F6F2698811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31841A-76F6-BDD1-DF61-E4D031276AD7}"/>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370865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623671-352A-59BB-45CC-D9A70E4FF95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B8FFD8C-AEC8-3A6F-A0A1-184301F7F6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2D9586B-B624-F663-2771-E83904169C57}"/>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48686F0B-0A82-984B-E3F1-44EF2A1F76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737483-1C74-6B4F-CA77-0CBCB7F3EF45}"/>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3435683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9053F-5DCC-52EA-EA94-7A82D3D41BD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3AC6896-1B5C-FC77-6E52-71D8D5870A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7EAC3C9-FDDD-636C-D2C6-24CF37146D5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C806E2D-A9E5-5F2C-781A-E8C8C043EB28}"/>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4BD2DD2B-9F2C-B9F4-8477-A7EF6C087F5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BA432A-6A93-CB09-702C-BF28711F69DD}"/>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156732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142314-210F-A043-9F96-66B66C59BCD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868704E-4AE1-7A19-6851-EF014B4D85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94965FC-68FD-DA31-CB5F-E5A45FC019C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5A5E67C-7833-B0D4-3A60-128B438BE1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4A48EE-D31D-D83B-780B-A1EAE42088A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467FA61-0829-9F5E-1C1F-E822F8AA6978}"/>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8" name="Espace réservé du pied de page 7">
            <a:extLst>
              <a:ext uri="{FF2B5EF4-FFF2-40B4-BE49-F238E27FC236}">
                <a16:creationId xmlns:a16="http://schemas.microsoft.com/office/drawing/2014/main" id="{AC762EEC-64E8-F656-D765-B772CE76D4A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AAC83C7-F9A1-FADA-CE14-5F2B7C22AD59}"/>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763062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203116-1EF8-4F16-A449-1EA114D5F85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2F30534-9E38-E4F0-8D7F-FCF00F24C460}"/>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AA2AB997-E3C0-7C44-24C6-E089BBC8D1F3}"/>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D22F41C-0AD6-819E-1C9A-DF059EEE9A8A}"/>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2423071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ADFFF39-1067-B390-6004-B6BC297DAEC4}"/>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3" name="Espace réservé du pied de page 2">
            <a:extLst>
              <a:ext uri="{FF2B5EF4-FFF2-40B4-BE49-F238E27FC236}">
                <a16:creationId xmlns:a16="http://schemas.microsoft.com/office/drawing/2014/main" id="{4E6EB03A-E779-4525-5F09-E6B7AD4356E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FEFE573-AB70-FD5F-0822-A27062B3D931}"/>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2539234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A03675-82B3-6DDC-C71C-C4936CDFE4F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C5C88E3-7A2A-107B-82F4-72295E28B8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3352EA5-32E1-0BCA-BBD3-8414DEC95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099E05-D0E8-CB17-6E4A-1F8D14B1A076}"/>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9C255CDB-2C61-A28F-D7E4-74BAD9507D1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B1B92EA-551E-1FB8-165C-3ADF52008180}"/>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379508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50FFD-618F-3E39-25BD-6A4A4294F9A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D3F210A-E809-F159-C562-3EB45C284A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7D9828F-01AA-029C-4971-5D526A703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68A1370-50D9-C2FE-C684-F2EC30678307}"/>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18240B7A-9C27-577A-05A0-60428C21FE3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03A6F8E-6F53-8D2B-01B7-9943A71182DA}"/>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728993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A698C-F7D1-747E-DEAB-8EA35CF8F78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A9A36CB-DCC6-D43D-F77E-5391D450C1D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477572-B02F-63CE-FC6A-860975D69C4E}"/>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57B443E0-0B1C-EE15-D62E-A6133EAA756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0222FE-48EF-20D7-98E9-77913FDE690A}"/>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1989346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2DE753B-35F0-D553-C414-52C35C1A72B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4BBE628-0332-DE11-B9B1-C161C29C3B8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CE7E95C-91DA-092A-61C8-6804310F9092}"/>
              </a:ext>
            </a:extLst>
          </p:cNvPr>
          <p:cNvSpPr>
            <a:spLocks noGrp="1"/>
          </p:cNvSpPr>
          <p:nvPr>
            <p:ph type="dt" sz="half" idx="10"/>
          </p:nvPr>
        </p:nvSpPr>
        <p:spPr/>
        <p:txBody>
          <a:body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77259D89-47E4-2167-BD32-8744375DCAB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BC6DF2-D1AF-54E5-EE3D-F48314790C7F}"/>
              </a:ext>
            </a:extLst>
          </p:cNvPr>
          <p:cNvSpPr>
            <a:spLocks noGrp="1"/>
          </p:cNvSpPr>
          <p:nvPr>
            <p:ph type="sldNum" sz="quarter" idx="12"/>
          </p:nvPr>
        </p:nvSpPr>
        <p:spPr/>
        <p:txBody>
          <a:bodyPr/>
          <a:lstStyle/>
          <a:p>
            <a:fld id="{2E1D50DF-7994-40EE-8A59-982FBBF40118}" type="slidenum">
              <a:rPr lang="fr-FR" smtClean="0"/>
              <a:t>‹N°›</a:t>
            </a:fld>
            <a:endParaRPr lang="fr-FR"/>
          </a:p>
        </p:txBody>
      </p:sp>
    </p:spTree>
    <p:extLst>
      <p:ext uri="{BB962C8B-B14F-4D97-AF65-F5344CB8AC3E}">
        <p14:creationId xmlns:p14="http://schemas.microsoft.com/office/powerpoint/2010/main" val="1483012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1352FF1-3E21-F253-984C-2D32C6A2FA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E65DBEA-C0F5-F650-A858-4B24E9690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A5AAD6-B814-51E1-9E0E-03BA9B3F4D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F5C31-2E2C-4CE4-8037-4266A6E931C6}"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DF0CC2C6-981B-6934-914F-5BBB65FCE3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6AC3EDC-13BE-B35A-27A8-B2D4766A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1D50DF-7994-40EE-8A59-982FBBF40118}" type="slidenum">
              <a:rPr lang="fr-FR" smtClean="0"/>
              <a:t>‹N°›</a:t>
            </a:fld>
            <a:endParaRPr lang="fr-FR"/>
          </a:p>
        </p:txBody>
      </p:sp>
    </p:spTree>
    <p:extLst>
      <p:ext uri="{BB962C8B-B14F-4D97-AF65-F5344CB8AC3E}">
        <p14:creationId xmlns:p14="http://schemas.microsoft.com/office/powerpoint/2010/main" val="3334242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6.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2.png"/><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6.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6.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6.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8" Type="http://schemas.openxmlformats.org/officeDocument/2006/relationships/hyperlink" Target="https://datadecision.cariforef-provencealpescotedazur.fr/spip.php?page=article&amp;id_article=9&amp;codem=LZ" TargetMode="External"/><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33.png"/><Relationship Id="rId4" Type="http://schemas.openxmlformats.org/officeDocument/2006/relationships/image" Target="../media/image30.png"/><Relationship Id="rId9"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A1663-8E89-B12B-0161-1CBE9941ADE2}"/>
            </a:ext>
          </a:extLst>
        </p:cNvPr>
        <p:cNvGrpSpPr/>
        <p:nvPr/>
      </p:nvGrpSpPr>
      <p:grpSpPr>
        <a:xfrm>
          <a:off x="0" y="0"/>
          <a:ext cx="0" cy="0"/>
          <a:chOff x="0" y="0"/>
          <a:chExt cx="0" cy="0"/>
        </a:xfrm>
      </p:grpSpPr>
      <p:pic>
        <p:nvPicPr>
          <p:cNvPr id="12" name="Image 11" descr="Une image contenant jaune, astronomie&#10;&#10;Description générée automatiquement">
            <a:extLst>
              <a:ext uri="{FF2B5EF4-FFF2-40B4-BE49-F238E27FC236}">
                <a16:creationId xmlns:a16="http://schemas.microsoft.com/office/drawing/2014/main" id="{CF1F9309-58F2-A700-80D5-FDDABC3FF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611354" y="880475"/>
            <a:ext cx="2807409" cy="2719768"/>
          </a:xfrm>
          <a:prstGeom prst="rect">
            <a:avLst/>
          </a:prstGeom>
        </p:spPr>
      </p:pic>
      <p:pic>
        <p:nvPicPr>
          <p:cNvPr id="10" name="Image 9" descr="Une image contenant cercle, Graphique&#10;&#10;Description générée automatiquement">
            <a:extLst>
              <a:ext uri="{FF2B5EF4-FFF2-40B4-BE49-F238E27FC236}">
                <a16:creationId xmlns:a16="http://schemas.microsoft.com/office/drawing/2014/main" id="{169064CC-A0FD-F164-118A-14AFEB4A0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1354" y="4316531"/>
            <a:ext cx="2077438" cy="1526831"/>
          </a:xfrm>
          <a:prstGeom prst="rect">
            <a:avLst/>
          </a:prstGeom>
        </p:spPr>
      </p:pic>
      <p:pic>
        <p:nvPicPr>
          <p:cNvPr id="16" name="Image 15" descr="Une image contenant logo, silhouette&#10;&#10;Description générée automatiquement">
            <a:extLst>
              <a:ext uri="{FF2B5EF4-FFF2-40B4-BE49-F238E27FC236}">
                <a16:creationId xmlns:a16="http://schemas.microsoft.com/office/drawing/2014/main" id="{584EB61C-7176-C02F-8645-5CD8B3A50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0974" y="3069569"/>
            <a:ext cx="6975636" cy="3808068"/>
          </a:xfrm>
          <a:prstGeom prst="rect">
            <a:avLst/>
          </a:prstGeom>
        </p:spPr>
      </p:pic>
      <p:pic>
        <p:nvPicPr>
          <p:cNvPr id="6" name="object 6">
            <a:extLst>
              <a:ext uri="{FF2B5EF4-FFF2-40B4-BE49-F238E27FC236}">
                <a16:creationId xmlns:a16="http://schemas.microsoft.com/office/drawing/2014/main" id="{A1C92388-289C-FC60-04D8-A84D0B7E3D66}"/>
              </a:ext>
            </a:extLst>
          </p:cNvPr>
          <p:cNvPicPr/>
          <p:nvPr/>
        </p:nvPicPr>
        <p:blipFill>
          <a:blip r:embed="rId6" cstate="print">
            <a:alphaModFix amt="35000"/>
          </a:blip>
          <a:stretch>
            <a:fillRect/>
          </a:stretch>
        </p:blipFill>
        <p:spPr>
          <a:xfrm>
            <a:off x="6515354" y="5449068"/>
            <a:ext cx="5676646" cy="1407031"/>
          </a:xfrm>
          <a:prstGeom prst="rect">
            <a:avLst/>
          </a:prstGeom>
        </p:spPr>
      </p:pic>
      <p:sp>
        <p:nvSpPr>
          <p:cNvPr id="7" name="object 2">
            <a:extLst>
              <a:ext uri="{FF2B5EF4-FFF2-40B4-BE49-F238E27FC236}">
                <a16:creationId xmlns:a16="http://schemas.microsoft.com/office/drawing/2014/main" id="{3C403998-4C05-1176-B928-CA5B66E8FDF7}"/>
              </a:ext>
            </a:extLst>
          </p:cNvPr>
          <p:cNvSpPr txBox="1"/>
          <p:nvPr/>
        </p:nvSpPr>
        <p:spPr>
          <a:xfrm>
            <a:off x="967482" y="2891072"/>
            <a:ext cx="3771265" cy="516873"/>
          </a:xfrm>
          <a:prstGeom prst="rect">
            <a:avLst/>
          </a:prstGeom>
        </p:spPr>
        <p:txBody>
          <a:bodyPr vert="horz" wrap="square" lIns="0" tIns="12700" rIns="0" bIns="0" rtlCol="0">
            <a:spAutoFit/>
          </a:bodyPr>
          <a:lstStyle/>
          <a:p>
            <a:pPr marL="12700" marR="5080">
              <a:lnSpc>
                <a:spcPct val="116399"/>
              </a:lnSpc>
              <a:spcBef>
                <a:spcPts val="100"/>
              </a:spcBef>
            </a:pPr>
            <a:r>
              <a:rPr lang="fr-FR" sz="1450" spc="-30" dirty="0">
                <a:solidFill>
                  <a:srgbClr val="004981"/>
                </a:solidFill>
                <a:latin typeface="Tahoma"/>
                <a:cs typeface="Tahoma"/>
              </a:rPr>
              <a:t>Observation Partenariale de la Conjoncture</a:t>
            </a:r>
          </a:p>
          <a:p>
            <a:pPr marL="12700" marR="5080">
              <a:lnSpc>
                <a:spcPct val="116399"/>
              </a:lnSpc>
              <a:spcBef>
                <a:spcPts val="100"/>
              </a:spcBef>
            </a:pPr>
            <a:r>
              <a:rPr lang="fr-FR" sz="1450" spc="-30" dirty="0">
                <a:solidFill>
                  <a:srgbClr val="004981"/>
                </a:solidFill>
                <a:latin typeface="Tahoma"/>
                <a:cs typeface="Tahoma"/>
              </a:rPr>
              <a:t>Octobre 2026</a:t>
            </a:r>
          </a:p>
        </p:txBody>
      </p:sp>
      <p:sp>
        <p:nvSpPr>
          <p:cNvPr id="8" name="object 3">
            <a:extLst>
              <a:ext uri="{FF2B5EF4-FFF2-40B4-BE49-F238E27FC236}">
                <a16:creationId xmlns:a16="http://schemas.microsoft.com/office/drawing/2014/main" id="{9EF28824-FE56-604C-9D3E-C38646F394B9}"/>
              </a:ext>
            </a:extLst>
          </p:cNvPr>
          <p:cNvSpPr txBox="1">
            <a:spLocks noGrp="1"/>
          </p:cNvSpPr>
          <p:nvPr>
            <p:ph type="ctrTitle"/>
          </p:nvPr>
        </p:nvSpPr>
        <p:spPr>
          <a:xfrm>
            <a:off x="967482" y="1312440"/>
            <a:ext cx="5027876" cy="627544"/>
          </a:xfrm>
          <a:prstGeom prst="rect">
            <a:avLst/>
          </a:prstGeom>
        </p:spPr>
        <p:txBody>
          <a:bodyPr vert="horz" wrap="square" lIns="0" tIns="29845" rIns="0" bIns="0" rtlCol="0">
            <a:spAutoFit/>
          </a:bodyPr>
          <a:lstStyle/>
          <a:p>
            <a:pPr marL="12700" marR="5080" algn="l">
              <a:lnSpc>
                <a:spcPts val="5480"/>
              </a:lnSpc>
              <a:spcBef>
                <a:spcPts val="235"/>
              </a:spcBef>
            </a:pPr>
            <a:r>
              <a:rPr lang="fr-FR" sz="2400" spc="-120" dirty="0">
                <a:latin typeface="Lucida Sans"/>
                <a:cs typeface="Lucida Sans"/>
              </a:rPr>
              <a:t>Portrait statistique emploi-formation</a:t>
            </a:r>
            <a:endParaRPr lang="fr-FR" sz="2400" dirty="0">
              <a:latin typeface="Lucida Sans"/>
              <a:cs typeface="Lucida Sans"/>
            </a:endParaRPr>
          </a:p>
        </p:txBody>
      </p:sp>
      <p:pic>
        <p:nvPicPr>
          <p:cNvPr id="20" name="Image 19" descr="Une image contenant lune, astronomie&#10;&#10;Description générée automatiquement">
            <a:extLst>
              <a:ext uri="{FF2B5EF4-FFF2-40B4-BE49-F238E27FC236}">
                <a16:creationId xmlns:a16="http://schemas.microsoft.com/office/drawing/2014/main" id="{91872FEC-2BDC-B8A4-4936-3F1D626123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6253" y="3718424"/>
            <a:ext cx="2231778" cy="1640264"/>
          </a:xfrm>
          <a:prstGeom prst="rect">
            <a:avLst/>
          </a:prstGeom>
        </p:spPr>
      </p:pic>
      <p:cxnSp>
        <p:nvCxnSpPr>
          <p:cNvPr id="23" name="Connecteur droit 22">
            <a:extLst>
              <a:ext uri="{FF2B5EF4-FFF2-40B4-BE49-F238E27FC236}">
                <a16:creationId xmlns:a16="http://schemas.microsoft.com/office/drawing/2014/main" id="{17A6847E-DEB5-0E11-42A9-C900956C3F49}"/>
              </a:ext>
            </a:extLst>
          </p:cNvPr>
          <p:cNvCxnSpPr>
            <a:cxnSpLocks/>
          </p:cNvCxnSpPr>
          <p:nvPr/>
        </p:nvCxnSpPr>
        <p:spPr>
          <a:xfrm>
            <a:off x="967482" y="2602489"/>
            <a:ext cx="5217658"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pic>
        <p:nvPicPr>
          <p:cNvPr id="25" name="Image 24" descr="Une image contenant capture d’écran, Graphique, graphisme, clipart&#10;&#10;Description générée automatiquement">
            <a:extLst>
              <a:ext uri="{FF2B5EF4-FFF2-40B4-BE49-F238E27FC236}">
                <a16:creationId xmlns:a16="http://schemas.microsoft.com/office/drawing/2014/main" id="{2F439313-EC6E-A969-8C0B-58D950229D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sp>
        <p:nvSpPr>
          <p:cNvPr id="3" name="object 2">
            <a:extLst>
              <a:ext uri="{FF2B5EF4-FFF2-40B4-BE49-F238E27FC236}">
                <a16:creationId xmlns:a16="http://schemas.microsoft.com/office/drawing/2014/main" id="{B67CB65C-43FA-8D23-45A7-66AD8656CE4E}"/>
              </a:ext>
            </a:extLst>
          </p:cNvPr>
          <p:cNvSpPr txBox="1"/>
          <p:nvPr/>
        </p:nvSpPr>
        <p:spPr>
          <a:xfrm>
            <a:off x="967482" y="3477645"/>
            <a:ext cx="3771265" cy="245195"/>
          </a:xfrm>
          <a:prstGeom prst="rect">
            <a:avLst/>
          </a:prstGeom>
        </p:spPr>
        <p:txBody>
          <a:bodyPr vert="horz" wrap="square" lIns="0" tIns="12700" rIns="0" bIns="0" rtlCol="0">
            <a:spAutoFit/>
          </a:bodyPr>
          <a:lstStyle/>
          <a:p>
            <a:pPr marL="12700" marR="5080">
              <a:lnSpc>
                <a:spcPct val="116399"/>
              </a:lnSpc>
              <a:spcBef>
                <a:spcPts val="100"/>
              </a:spcBef>
            </a:pPr>
            <a:r>
              <a:rPr lang="fr-FR" sz="1450" b="1" spc="-30" dirty="0">
                <a:solidFill>
                  <a:srgbClr val="004981"/>
                </a:solidFill>
                <a:latin typeface="Tahoma"/>
                <a:cs typeface="Tahoma"/>
              </a:rPr>
              <a:t>Fabien Mirosa, chargé d’études</a:t>
            </a:r>
          </a:p>
        </p:txBody>
      </p:sp>
      <p:sp>
        <p:nvSpPr>
          <p:cNvPr id="2" name="object 3">
            <a:extLst>
              <a:ext uri="{FF2B5EF4-FFF2-40B4-BE49-F238E27FC236}">
                <a16:creationId xmlns:a16="http://schemas.microsoft.com/office/drawing/2014/main" id="{F65D8906-424E-E4F3-4646-18439A9186A9}"/>
              </a:ext>
            </a:extLst>
          </p:cNvPr>
          <p:cNvSpPr txBox="1">
            <a:spLocks/>
          </p:cNvSpPr>
          <p:nvPr/>
        </p:nvSpPr>
        <p:spPr>
          <a:xfrm>
            <a:off x="955133" y="853643"/>
            <a:ext cx="5338427" cy="661784"/>
          </a:xfrm>
          <a:prstGeom prst="rect">
            <a:avLst/>
          </a:prstGeom>
        </p:spPr>
        <p:txBody>
          <a:bodyPr vert="horz" wrap="square" lIns="0" tIns="2984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marR="5080" algn="l">
              <a:lnSpc>
                <a:spcPts val="5480"/>
              </a:lnSpc>
              <a:spcBef>
                <a:spcPts val="235"/>
              </a:spcBef>
            </a:pPr>
            <a:r>
              <a:rPr lang="fr-FR" sz="3600" spc="-120" dirty="0">
                <a:latin typeface="Lucida Sans"/>
                <a:cs typeface="Lucida Sans"/>
              </a:rPr>
              <a:t>Le secteur du Commerce</a:t>
            </a:r>
            <a:endParaRPr lang="fr-FR" sz="3600" dirty="0">
              <a:latin typeface="Lucida Sans"/>
              <a:cs typeface="Lucida Sans"/>
            </a:endParaRPr>
          </a:p>
        </p:txBody>
      </p:sp>
      <p:pic>
        <p:nvPicPr>
          <p:cNvPr id="4" name="Image 3">
            <a:extLst>
              <a:ext uri="{FF2B5EF4-FFF2-40B4-BE49-F238E27FC236}">
                <a16:creationId xmlns:a16="http://schemas.microsoft.com/office/drawing/2014/main" id="{F89CCA84-4B94-58D7-15FE-C8C1AEF1A21B}"/>
              </a:ext>
            </a:extLst>
          </p:cNvPr>
          <p:cNvPicPr>
            <a:picLocks noChangeAspect="1"/>
          </p:cNvPicPr>
          <p:nvPr/>
        </p:nvPicPr>
        <p:blipFill>
          <a:blip r:embed="rId9"/>
          <a:stretch>
            <a:fillRect/>
          </a:stretch>
        </p:blipFill>
        <p:spPr>
          <a:xfrm>
            <a:off x="967482" y="2079858"/>
            <a:ext cx="2665562" cy="441994"/>
          </a:xfrm>
          <a:prstGeom prst="rect">
            <a:avLst/>
          </a:prstGeom>
        </p:spPr>
      </p:pic>
      <p:pic>
        <p:nvPicPr>
          <p:cNvPr id="9" name="Image 8">
            <a:extLst>
              <a:ext uri="{FF2B5EF4-FFF2-40B4-BE49-F238E27FC236}">
                <a16:creationId xmlns:a16="http://schemas.microsoft.com/office/drawing/2014/main" id="{F34AD8C0-F4E3-F973-E347-8E3EE7FCDE23}"/>
              </a:ext>
            </a:extLst>
          </p:cNvPr>
          <p:cNvPicPr>
            <a:picLocks noChangeAspect="1"/>
          </p:cNvPicPr>
          <p:nvPr/>
        </p:nvPicPr>
        <p:blipFill>
          <a:blip r:embed="rId10"/>
          <a:stretch>
            <a:fillRect/>
          </a:stretch>
        </p:blipFill>
        <p:spPr>
          <a:xfrm>
            <a:off x="3239" y="4124133"/>
            <a:ext cx="4857623" cy="2733866"/>
          </a:xfrm>
          <a:prstGeom prst="rect">
            <a:avLst/>
          </a:prstGeom>
        </p:spPr>
      </p:pic>
    </p:spTree>
    <p:extLst>
      <p:ext uri="{BB962C8B-B14F-4D97-AF65-F5344CB8AC3E}">
        <p14:creationId xmlns:p14="http://schemas.microsoft.com/office/powerpoint/2010/main" val="1121129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a:extLst>
              <a:ext uri="{FF2B5EF4-FFF2-40B4-BE49-F238E27FC236}">
                <a16:creationId xmlns:a16="http://schemas.microsoft.com/office/drawing/2014/main" id="{E618908F-701D-96F6-75C2-59955572C968}"/>
              </a:ext>
            </a:extLst>
          </p:cNvPr>
          <p:cNvSpPr txBox="1"/>
          <p:nvPr/>
        </p:nvSpPr>
        <p:spPr>
          <a:xfrm>
            <a:off x="1913274" y="3029554"/>
            <a:ext cx="8256130" cy="643125"/>
          </a:xfrm>
          <a:prstGeom prst="rect">
            <a:avLst/>
          </a:prstGeom>
        </p:spPr>
        <p:txBody>
          <a:bodyPr vert="horz" wrap="square" lIns="0" tIns="50165" rIns="0" bIns="0" rtlCol="0">
            <a:spAutoFit/>
          </a:bodyPr>
          <a:lstStyle/>
          <a:p>
            <a:pPr marL="12700">
              <a:lnSpc>
                <a:spcPct val="100000"/>
              </a:lnSpc>
              <a:spcBef>
                <a:spcPts val="395"/>
              </a:spcBef>
            </a:pPr>
            <a:r>
              <a:rPr lang="fr-FR" b="1" spc="-70" dirty="0">
                <a:solidFill>
                  <a:srgbClr val="004981"/>
                </a:solidFill>
                <a:latin typeface="Tahoma"/>
                <a:cs typeface="Tahoma"/>
              </a:rPr>
              <a:t>Conditions d’emploi</a:t>
            </a:r>
            <a:endParaRPr dirty="0">
              <a:latin typeface="Tahoma"/>
              <a:cs typeface="Tahoma"/>
            </a:endParaRPr>
          </a:p>
          <a:p>
            <a:pPr marL="12700">
              <a:lnSpc>
                <a:spcPct val="100000"/>
              </a:lnSpc>
              <a:spcBef>
                <a:spcPts val="300"/>
              </a:spcBef>
            </a:pPr>
            <a:r>
              <a:rPr lang="fr-FR" dirty="0">
                <a:solidFill>
                  <a:srgbClr val="999999"/>
                </a:solidFill>
                <a:latin typeface="Tahoma"/>
                <a:cs typeface="Tahoma"/>
              </a:rPr>
              <a:t>Quelles sont les conditions d’emploi dans ce secteur ? (salaires, temps partiel…)</a:t>
            </a:r>
            <a:endParaRPr dirty="0">
              <a:latin typeface="Tahoma"/>
              <a:cs typeface="Tahoma"/>
            </a:endParaRPr>
          </a:p>
        </p:txBody>
      </p:sp>
      <p:sp>
        <p:nvSpPr>
          <p:cNvPr id="9" name="object 9">
            <a:extLst>
              <a:ext uri="{FF2B5EF4-FFF2-40B4-BE49-F238E27FC236}">
                <a16:creationId xmlns:a16="http://schemas.microsoft.com/office/drawing/2014/main" id="{5B681DEF-9DD2-7509-6BEA-D422C12D0921}"/>
              </a:ext>
            </a:extLst>
          </p:cNvPr>
          <p:cNvSpPr txBox="1"/>
          <p:nvPr/>
        </p:nvSpPr>
        <p:spPr>
          <a:xfrm>
            <a:off x="1885446" y="2255748"/>
            <a:ext cx="9545200" cy="643125"/>
          </a:xfrm>
          <a:prstGeom prst="rect">
            <a:avLst/>
          </a:prstGeom>
        </p:spPr>
        <p:txBody>
          <a:bodyPr vert="horz" wrap="square" lIns="0" tIns="50165" rIns="0" bIns="0" rtlCol="0">
            <a:spAutoFit/>
          </a:bodyPr>
          <a:lstStyle/>
          <a:p>
            <a:pPr marL="12700">
              <a:lnSpc>
                <a:spcPct val="100000"/>
              </a:lnSpc>
              <a:spcBef>
                <a:spcPts val="395"/>
              </a:spcBef>
            </a:pPr>
            <a:r>
              <a:rPr lang="fr-FR" b="1" spc="-70" dirty="0">
                <a:solidFill>
                  <a:srgbClr val="004981"/>
                </a:solidFill>
                <a:latin typeface="Tahoma"/>
                <a:cs typeface="Tahoma"/>
              </a:rPr>
              <a:t>Actifs en emploi</a:t>
            </a:r>
            <a:endParaRPr dirty="0">
              <a:latin typeface="Tahoma"/>
              <a:cs typeface="Tahoma"/>
            </a:endParaRPr>
          </a:p>
          <a:p>
            <a:pPr marL="12700">
              <a:lnSpc>
                <a:spcPct val="100000"/>
              </a:lnSpc>
              <a:spcBef>
                <a:spcPts val="300"/>
              </a:spcBef>
            </a:pPr>
            <a:r>
              <a:rPr lang="fr-FR" dirty="0">
                <a:solidFill>
                  <a:srgbClr val="999999"/>
                </a:solidFill>
                <a:latin typeface="Tahoma"/>
                <a:cs typeface="Tahoma"/>
              </a:rPr>
              <a:t>Quelles sont les caractéristiques des actifs en emploi dans ce secteur ? (âge, diplôme…) </a:t>
            </a:r>
            <a:endParaRPr dirty="0">
              <a:latin typeface="Tahoma"/>
              <a:cs typeface="Tahoma"/>
            </a:endParaRPr>
          </a:p>
        </p:txBody>
      </p:sp>
      <p:sp>
        <p:nvSpPr>
          <p:cNvPr id="16" name="object 17">
            <a:extLst>
              <a:ext uri="{FF2B5EF4-FFF2-40B4-BE49-F238E27FC236}">
                <a16:creationId xmlns:a16="http://schemas.microsoft.com/office/drawing/2014/main" id="{651DBDDD-CD46-1F09-5949-1DA95FB74F3A}"/>
              </a:ext>
            </a:extLst>
          </p:cNvPr>
          <p:cNvSpPr txBox="1"/>
          <p:nvPr/>
        </p:nvSpPr>
        <p:spPr>
          <a:xfrm>
            <a:off x="1885446" y="1485844"/>
            <a:ext cx="9841592" cy="643125"/>
          </a:xfrm>
          <a:prstGeom prst="rect">
            <a:avLst/>
          </a:prstGeom>
        </p:spPr>
        <p:txBody>
          <a:bodyPr vert="horz" wrap="square" lIns="0" tIns="50165" rIns="0" bIns="0" rtlCol="0">
            <a:spAutoFit/>
          </a:bodyPr>
          <a:lstStyle/>
          <a:p>
            <a:pPr marL="12700">
              <a:lnSpc>
                <a:spcPct val="100000"/>
              </a:lnSpc>
              <a:spcBef>
                <a:spcPts val="395"/>
              </a:spcBef>
            </a:pPr>
            <a:r>
              <a:rPr lang="fr-FR" b="1" spc="-70" dirty="0">
                <a:solidFill>
                  <a:srgbClr val="004981"/>
                </a:solidFill>
                <a:latin typeface="Tahoma"/>
                <a:cs typeface="Tahoma"/>
              </a:rPr>
              <a:t>Établissements</a:t>
            </a:r>
            <a:endParaRPr dirty="0">
              <a:latin typeface="Tahoma"/>
              <a:cs typeface="Tahoma"/>
            </a:endParaRPr>
          </a:p>
          <a:p>
            <a:pPr marL="12700">
              <a:lnSpc>
                <a:spcPct val="100000"/>
              </a:lnSpc>
              <a:spcBef>
                <a:spcPts val="300"/>
              </a:spcBef>
            </a:pPr>
            <a:r>
              <a:rPr lang="fr-FR" dirty="0">
                <a:solidFill>
                  <a:srgbClr val="999999"/>
                </a:solidFill>
                <a:latin typeface="Tahoma"/>
                <a:cs typeface="Tahoma"/>
              </a:rPr>
              <a:t>Comment se caractérisent les établissements de ce secteur ? (taille, principaux établissements…) </a:t>
            </a:r>
            <a:endParaRPr dirty="0">
              <a:latin typeface="Tahoma"/>
              <a:cs typeface="Tahoma"/>
            </a:endParaRPr>
          </a:p>
        </p:txBody>
      </p:sp>
      <p:sp>
        <p:nvSpPr>
          <p:cNvPr id="17" name="object 18">
            <a:extLst>
              <a:ext uri="{FF2B5EF4-FFF2-40B4-BE49-F238E27FC236}">
                <a16:creationId xmlns:a16="http://schemas.microsoft.com/office/drawing/2014/main" id="{2097363D-127B-15C6-6B7A-2E5B0E563008}"/>
              </a:ext>
            </a:extLst>
          </p:cNvPr>
          <p:cNvSpPr txBox="1"/>
          <p:nvPr/>
        </p:nvSpPr>
        <p:spPr>
          <a:xfrm>
            <a:off x="1922798" y="3760938"/>
            <a:ext cx="7193470" cy="958596"/>
          </a:xfrm>
          <a:prstGeom prst="rect">
            <a:avLst/>
          </a:prstGeom>
        </p:spPr>
        <p:txBody>
          <a:bodyPr vert="horz" wrap="square" lIns="0" tIns="50165" rIns="0" bIns="0" rtlCol="0">
            <a:spAutoFit/>
          </a:bodyPr>
          <a:lstStyle/>
          <a:p>
            <a:pPr marL="12700">
              <a:lnSpc>
                <a:spcPct val="100000"/>
              </a:lnSpc>
              <a:spcBef>
                <a:spcPts val="395"/>
              </a:spcBef>
            </a:pPr>
            <a:r>
              <a:rPr lang="fr-FR" b="1" spc="-25" dirty="0">
                <a:solidFill>
                  <a:srgbClr val="004981"/>
                </a:solidFill>
                <a:latin typeface="Tahoma"/>
                <a:cs typeface="Tahoma"/>
              </a:rPr>
              <a:t>Principaux métiers</a:t>
            </a:r>
            <a:endParaRPr dirty="0">
              <a:latin typeface="Tahoma"/>
              <a:cs typeface="Tahoma"/>
            </a:endParaRPr>
          </a:p>
          <a:p>
            <a:pPr marL="12700">
              <a:lnSpc>
                <a:spcPct val="100000"/>
              </a:lnSpc>
              <a:spcBef>
                <a:spcPts val="300"/>
              </a:spcBef>
            </a:pPr>
            <a:r>
              <a:rPr lang="fr-FR" dirty="0">
                <a:solidFill>
                  <a:srgbClr val="999999"/>
                </a:solidFill>
                <a:latin typeface="Tahoma"/>
                <a:cs typeface="Tahoma"/>
              </a:rPr>
              <a:t>Quels sont les principaux métiers exercés dans ce secteur ?</a:t>
            </a:r>
          </a:p>
          <a:p>
            <a:pPr marL="12700">
              <a:lnSpc>
                <a:spcPct val="100000"/>
              </a:lnSpc>
              <a:spcBef>
                <a:spcPts val="300"/>
              </a:spcBef>
            </a:pPr>
            <a:r>
              <a:rPr lang="fr-FR" dirty="0">
                <a:solidFill>
                  <a:srgbClr val="999999"/>
                </a:solidFill>
                <a:latin typeface="Tahoma"/>
                <a:cs typeface="Tahoma"/>
              </a:rPr>
              <a:t>Lesquels sont en tension en région ? </a:t>
            </a:r>
            <a:endParaRPr dirty="0">
              <a:latin typeface="Tahoma"/>
              <a:cs typeface="Tahoma"/>
            </a:endParaRPr>
          </a:p>
        </p:txBody>
      </p:sp>
      <p:sp>
        <p:nvSpPr>
          <p:cNvPr id="18" name="object 16">
            <a:extLst>
              <a:ext uri="{FF2B5EF4-FFF2-40B4-BE49-F238E27FC236}">
                <a16:creationId xmlns:a16="http://schemas.microsoft.com/office/drawing/2014/main" id="{A521D56E-02C7-3347-20E8-BA15C679172D}"/>
              </a:ext>
            </a:extLst>
          </p:cNvPr>
          <p:cNvSpPr txBox="1">
            <a:spLocks noGrp="1"/>
          </p:cNvSpPr>
          <p:nvPr>
            <p:ph type="title"/>
          </p:nvPr>
        </p:nvSpPr>
        <p:spPr>
          <a:xfrm>
            <a:off x="2683277" y="40686"/>
            <a:ext cx="5711980" cy="1047574"/>
          </a:xfrm>
          <a:prstGeom prst="rect">
            <a:avLst/>
          </a:prstGeom>
        </p:spPr>
        <p:txBody>
          <a:bodyPr vert="horz" wrap="square" lIns="0" tIns="336403" rIns="0" bIns="0" rtlCol="0">
            <a:spAutoFit/>
          </a:bodyPr>
          <a:lstStyle/>
          <a:p>
            <a:pPr marL="1768475">
              <a:lnSpc>
                <a:spcPct val="100000"/>
              </a:lnSpc>
              <a:spcBef>
                <a:spcPts val="135"/>
              </a:spcBef>
            </a:pPr>
            <a:r>
              <a:rPr lang="fr-FR" sz="4600" spc="-415" dirty="0">
                <a:latin typeface="Lucida Sans"/>
                <a:cs typeface="Lucida Sans"/>
              </a:rPr>
              <a:t>Au menu</a:t>
            </a:r>
            <a:endParaRPr sz="4600" dirty="0">
              <a:latin typeface="Lucida Sans"/>
              <a:cs typeface="Lucida Sans"/>
            </a:endParaRPr>
          </a:p>
        </p:txBody>
      </p:sp>
      <p:cxnSp>
        <p:nvCxnSpPr>
          <p:cNvPr id="20" name="Connecteur droit 19">
            <a:extLst>
              <a:ext uri="{FF2B5EF4-FFF2-40B4-BE49-F238E27FC236}">
                <a16:creationId xmlns:a16="http://schemas.microsoft.com/office/drawing/2014/main" id="{867CA472-32BE-F1F0-59DB-FF48212DB0CD}"/>
              </a:ext>
            </a:extLst>
          </p:cNvPr>
          <p:cNvCxnSpPr>
            <a:cxnSpLocks/>
          </p:cNvCxnSpPr>
          <p:nvPr/>
        </p:nvCxnSpPr>
        <p:spPr>
          <a:xfrm>
            <a:off x="4398554" y="1219429"/>
            <a:ext cx="2275258"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28" name="Ellipse 27">
            <a:extLst>
              <a:ext uri="{FF2B5EF4-FFF2-40B4-BE49-F238E27FC236}">
                <a16:creationId xmlns:a16="http://schemas.microsoft.com/office/drawing/2014/main" id="{232959F5-0339-D77E-8C05-2C2A7D53B233}"/>
              </a:ext>
            </a:extLst>
          </p:cNvPr>
          <p:cNvSpPr/>
          <p:nvPr/>
        </p:nvSpPr>
        <p:spPr>
          <a:xfrm>
            <a:off x="1431316" y="1567329"/>
            <a:ext cx="344824" cy="344824"/>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dirty="0"/>
              <a:t>+</a:t>
            </a:r>
          </a:p>
        </p:txBody>
      </p:sp>
      <p:sp>
        <p:nvSpPr>
          <p:cNvPr id="30" name="Ellipse 29">
            <a:extLst>
              <a:ext uri="{FF2B5EF4-FFF2-40B4-BE49-F238E27FC236}">
                <a16:creationId xmlns:a16="http://schemas.microsoft.com/office/drawing/2014/main" id="{0029ED47-72C5-8A94-3E3D-4FAA9937BB42}"/>
              </a:ext>
            </a:extLst>
          </p:cNvPr>
          <p:cNvSpPr/>
          <p:nvPr/>
        </p:nvSpPr>
        <p:spPr>
          <a:xfrm>
            <a:off x="1429532" y="2380938"/>
            <a:ext cx="344824" cy="344824"/>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dirty="0"/>
              <a:t>+</a:t>
            </a:r>
          </a:p>
        </p:txBody>
      </p:sp>
      <p:sp>
        <p:nvSpPr>
          <p:cNvPr id="31" name="Ellipse 30">
            <a:extLst>
              <a:ext uri="{FF2B5EF4-FFF2-40B4-BE49-F238E27FC236}">
                <a16:creationId xmlns:a16="http://schemas.microsoft.com/office/drawing/2014/main" id="{7396E5B7-E887-E47C-2139-1A245A56D045}"/>
              </a:ext>
            </a:extLst>
          </p:cNvPr>
          <p:cNvSpPr/>
          <p:nvPr/>
        </p:nvSpPr>
        <p:spPr>
          <a:xfrm>
            <a:off x="1429532" y="3072519"/>
            <a:ext cx="344824" cy="344824"/>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dirty="0"/>
              <a:t>+</a:t>
            </a:r>
          </a:p>
        </p:txBody>
      </p:sp>
      <p:sp>
        <p:nvSpPr>
          <p:cNvPr id="32" name="Ellipse 31">
            <a:extLst>
              <a:ext uri="{FF2B5EF4-FFF2-40B4-BE49-F238E27FC236}">
                <a16:creationId xmlns:a16="http://schemas.microsoft.com/office/drawing/2014/main" id="{78DFE91B-923D-873E-FC26-D7663DA9DCCB}"/>
              </a:ext>
            </a:extLst>
          </p:cNvPr>
          <p:cNvSpPr/>
          <p:nvPr/>
        </p:nvSpPr>
        <p:spPr>
          <a:xfrm>
            <a:off x="1429532" y="3760938"/>
            <a:ext cx="344824" cy="344824"/>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dirty="0"/>
              <a:t>+</a:t>
            </a:r>
          </a:p>
        </p:txBody>
      </p:sp>
      <p:pic>
        <p:nvPicPr>
          <p:cNvPr id="38" name="Image 37" descr="Une image contenant capture d’écran, Graphique, graphisme, clipart&#10;&#10;Description générée automatiquement">
            <a:extLst>
              <a:ext uri="{FF2B5EF4-FFF2-40B4-BE49-F238E27FC236}">
                <a16:creationId xmlns:a16="http://schemas.microsoft.com/office/drawing/2014/main" id="{509B8EC3-4C1E-AE07-48DD-4C94AA4850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sp>
        <p:nvSpPr>
          <p:cNvPr id="4" name="object 2">
            <a:extLst>
              <a:ext uri="{FF2B5EF4-FFF2-40B4-BE49-F238E27FC236}">
                <a16:creationId xmlns:a16="http://schemas.microsoft.com/office/drawing/2014/main" id="{FE04DFB8-E206-53C9-0E54-0774730915BA}"/>
              </a:ext>
            </a:extLst>
          </p:cNvPr>
          <p:cNvSpPr txBox="1"/>
          <p:nvPr/>
        </p:nvSpPr>
        <p:spPr>
          <a:xfrm>
            <a:off x="670449" y="5953985"/>
            <a:ext cx="10216054" cy="594522"/>
          </a:xfrm>
          <a:prstGeom prst="rect">
            <a:avLst/>
          </a:prstGeom>
        </p:spPr>
        <p:txBody>
          <a:bodyPr vert="horz" wrap="square" lIns="0" tIns="12700" rIns="0" bIns="0" rtlCol="0">
            <a:spAutoFit/>
          </a:bodyPr>
          <a:lstStyle/>
          <a:p>
            <a:pPr marL="12700" marR="5080">
              <a:lnSpc>
                <a:spcPct val="116399"/>
              </a:lnSpc>
              <a:spcBef>
                <a:spcPts val="100"/>
              </a:spcBef>
            </a:pPr>
            <a:r>
              <a:rPr lang="fr-FR" sz="1100" spc="-30" dirty="0">
                <a:latin typeface="Tahoma"/>
                <a:cs typeface="Tahoma"/>
              </a:rPr>
              <a:t>Précaution : l’analyse se base ici sur la nomenclature d’activité française de l’Insee en 38 postes et porte sur le secteur « Commerce ; réparation d’automobiles et de motocycles » ; lequel comprend les activités de commerce de gros comme de détail, les supermarchés, hypermarchés, grands magasins, la vente à distance, à domicile… </a:t>
            </a:r>
          </a:p>
          <a:p>
            <a:pPr marL="12700" marR="5080">
              <a:lnSpc>
                <a:spcPct val="116399"/>
              </a:lnSpc>
              <a:spcBef>
                <a:spcPts val="100"/>
              </a:spcBef>
            </a:pPr>
            <a:r>
              <a:rPr lang="fr-FR" sz="1100" spc="-30" dirty="0">
                <a:latin typeface="Tahoma"/>
                <a:cs typeface="Tahoma"/>
              </a:rPr>
              <a:t>Pour l’entrée Formations, la nomenclature utilisée est la spécialité de formation (NSF) « Commerce, vente ».</a:t>
            </a:r>
          </a:p>
        </p:txBody>
      </p:sp>
      <p:sp>
        <p:nvSpPr>
          <p:cNvPr id="2" name="object 8">
            <a:extLst>
              <a:ext uri="{FF2B5EF4-FFF2-40B4-BE49-F238E27FC236}">
                <a16:creationId xmlns:a16="http://schemas.microsoft.com/office/drawing/2014/main" id="{23D7AD9A-4EF3-2E43-7544-A773635D9634}"/>
              </a:ext>
            </a:extLst>
          </p:cNvPr>
          <p:cNvSpPr txBox="1"/>
          <p:nvPr/>
        </p:nvSpPr>
        <p:spPr>
          <a:xfrm>
            <a:off x="1885446" y="4741566"/>
            <a:ext cx="8256130" cy="958596"/>
          </a:xfrm>
          <a:prstGeom prst="rect">
            <a:avLst/>
          </a:prstGeom>
        </p:spPr>
        <p:txBody>
          <a:bodyPr vert="horz" wrap="square" lIns="0" tIns="50165" rIns="0" bIns="0" rtlCol="0">
            <a:spAutoFit/>
          </a:bodyPr>
          <a:lstStyle/>
          <a:p>
            <a:pPr marL="12700">
              <a:lnSpc>
                <a:spcPct val="100000"/>
              </a:lnSpc>
              <a:spcBef>
                <a:spcPts val="395"/>
              </a:spcBef>
            </a:pPr>
            <a:r>
              <a:rPr lang="fr-FR" b="1" spc="-70" dirty="0">
                <a:solidFill>
                  <a:srgbClr val="004981"/>
                </a:solidFill>
                <a:latin typeface="Tahoma"/>
                <a:cs typeface="Tahoma"/>
              </a:rPr>
              <a:t>Formation</a:t>
            </a:r>
            <a:endParaRPr dirty="0">
              <a:latin typeface="Tahoma"/>
              <a:cs typeface="Tahoma"/>
            </a:endParaRPr>
          </a:p>
          <a:p>
            <a:pPr marL="12700">
              <a:lnSpc>
                <a:spcPct val="100000"/>
              </a:lnSpc>
              <a:spcBef>
                <a:spcPts val="300"/>
              </a:spcBef>
            </a:pPr>
            <a:r>
              <a:rPr lang="fr-FR" dirty="0">
                <a:solidFill>
                  <a:srgbClr val="999999"/>
                </a:solidFill>
                <a:latin typeface="Tahoma"/>
                <a:cs typeface="Tahoma"/>
              </a:rPr>
              <a:t>Quelles sont les formations dans cette filière ? (Top 10, niveau…)</a:t>
            </a:r>
          </a:p>
          <a:p>
            <a:pPr marL="12700">
              <a:lnSpc>
                <a:spcPct val="100000"/>
              </a:lnSpc>
              <a:spcBef>
                <a:spcPts val="300"/>
              </a:spcBef>
            </a:pPr>
            <a:r>
              <a:rPr lang="fr-FR" dirty="0">
                <a:solidFill>
                  <a:srgbClr val="999999"/>
                </a:solidFill>
                <a:latin typeface="Tahoma"/>
                <a:cs typeface="Tahoma"/>
              </a:rPr>
              <a:t>Quels est le profil des formés ? </a:t>
            </a:r>
            <a:endParaRPr dirty="0">
              <a:latin typeface="Tahoma"/>
              <a:cs typeface="Tahoma"/>
            </a:endParaRPr>
          </a:p>
        </p:txBody>
      </p:sp>
      <p:sp>
        <p:nvSpPr>
          <p:cNvPr id="3" name="Ellipse 2">
            <a:extLst>
              <a:ext uri="{FF2B5EF4-FFF2-40B4-BE49-F238E27FC236}">
                <a16:creationId xmlns:a16="http://schemas.microsoft.com/office/drawing/2014/main" id="{C88922CF-A537-3470-C2DC-1D7E95CF2DC9}"/>
              </a:ext>
            </a:extLst>
          </p:cNvPr>
          <p:cNvSpPr/>
          <p:nvPr/>
        </p:nvSpPr>
        <p:spPr>
          <a:xfrm>
            <a:off x="1401704" y="4784531"/>
            <a:ext cx="344824" cy="344824"/>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4000" dirty="0"/>
              <a:t>+</a:t>
            </a:r>
          </a:p>
        </p:txBody>
      </p:sp>
    </p:spTree>
    <p:extLst>
      <p:ext uri="{BB962C8B-B14F-4D97-AF65-F5344CB8AC3E}">
        <p14:creationId xmlns:p14="http://schemas.microsoft.com/office/powerpoint/2010/main" val="4291919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4137-56ED-184F-BACB-F9EEADAF1E24}"/>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DC69667E-FC1D-59EB-A0ED-B3819FCE8AB4}"/>
              </a:ext>
            </a:extLst>
          </p:cNvPr>
          <p:cNvPicPr/>
          <p:nvPr/>
        </p:nvPicPr>
        <p:blipFill>
          <a:blip r:embed="rId3" cstate="print"/>
          <a:stretch>
            <a:fillRect/>
          </a:stretch>
        </p:blipFill>
        <p:spPr>
          <a:xfrm>
            <a:off x="7310716" y="-215153"/>
            <a:ext cx="5257799" cy="3924002"/>
          </a:xfrm>
          <a:prstGeom prst="rect">
            <a:avLst/>
          </a:prstGeom>
        </p:spPr>
      </p:pic>
      <p:sp>
        <p:nvSpPr>
          <p:cNvPr id="5" name="object 8">
            <a:extLst>
              <a:ext uri="{FF2B5EF4-FFF2-40B4-BE49-F238E27FC236}">
                <a16:creationId xmlns:a16="http://schemas.microsoft.com/office/drawing/2014/main" id="{FCF1E329-BBAA-FDF5-9239-D690F9A905D5}"/>
              </a:ext>
            </a:extLst>
          </p:cNvPr>
          <p:cNvSpPr/>
          <p:nvPr/>
        </p:nvSpPr>
        <p:spPr>
          <a:xfrm>
            <a:off x="9591674" y="4505325"/>
            <a:ext cx="561975" cy="561340"/>
          </a:xfrm>
          <a:custGeom>
            <a:avLst/>
            <a:gdLst/>
            <a:ahLst/>
            <a:cxnLst/>
            <a:rect l="l" t="t" r="r" b="b"/>
            <a:pathLst>
              <a:path w="561975" h="561339">
                <a:moveTo>
                  <a:pt x="280987" y="561343"/>
                </a:moveTo>
                <a:lnTo>
                  <a:pt x="239758" y="558305"/>
                </a:lnTo>
                <a:lnTo>
                  <a:pt x="199421" y="549257"/>
                </a:lnTo>
                <a:lnTo>
                  <a:pt x="160849" y="534396"/>
                </a:lnTo>
                <a:lnTo>
                  <a:pt x="124879" y="514041"/>
                </a:lnTo>
                <a:lnTo>
                  <a:pt x="92287" y="488636"/>
                </a:lnTo>
                <a:lnTo>
                  <a:pt x="63781" y="458728"/>
                </a:lnTo>
                <a:lnTo>
                  <a:pt x="39976" y="424965"/>
                </a:lnTo>
                <a:lnTo>
                  <a:pt x="21388" y="388080"/>
                </a:lnTo>
                <a:lnTo>
                  <a:pt x="8420" y="348869"/>
                </a:lnTo>
                <a:lnTo>
                  <a:pt x="1353" y="308182"/>
                </a:lnTo>
                <a:lnTo>
                  <a:pt x="0" y="280671"/>
                </a:lnTo>
                <a:lnTo>
                  <a:pt x="84" y="273781"/>
                </a:lnTo>
                <a:lnTo>
                  <a:pt x="4136" y="232689"/>
                </a:lnTo>
                <a:lnTo>
                  <a:pt x="14182" y="192628"/>
                </a:lnTo>
                <a:lnTo>
                  <a:pt x="30001" y="154480"/>
                </a:lnTo>
                <a:lnTo>
                  <a:pt x="51257" y="119056"/>
                </a:lnTo>
                <a:lnTo>
                  <a:pt x="77481" y="87138"/>
                </a:lnTo>
                <a:lnTo>
                  <a:pt x="108116" y="59403"/>
                </a:lnTo>
                <a:lnTo>
                  <a:pt x="142487" y="36463"/>
                </a:lnTo>
                <a:lnTo>
                  <a:pt x="179863" y="18806"/>
                </a:lnTo>
                <a:lnTo>
                  <a:pt x="219420" y="6820"/>
                </a:lnTo>
                <a:lnTo>
                  <a:pt x="260318" y="760"/>
                </a:lnTo>
                <a:lnTo>
                  <a:pt x="280987" y="0"/>
                </a:lnTo>
                <a:lnTo>
                  <a:pt x="287885" y="84"/>
                </a:lnTo>
                <a:lnTo>
                  <a:pt x="329023" y="4131"/>
                </a:lnTo>
                <a:lnTo>
                  <a:pt x="369130" y="14166"/>
                </a:lnTo>
                <a:lnTo>
                  <a:pt x="407320" y="29967"/>
                </a:lnTo>
                <a:lnTo>
                  <a:pt x="442784" y="51199"/>
                </a:lnTo>
                <a:lnTo>
                  <a:pt x="474738" y="77394"/>
                </a:lnTo>
                <a:lnTo>
                  <a:pt x="502504" y="107995"/>
                </a:lnTo>
                <a:lnTo>
                  <a:pt x="525470" y="142327"/>
                </a:lnTo>
                <a:lnTo>
                  <a:pt x="543147" y="179661"/>
                </a:lnTo>
                <a:lnTo>
                  <a:pt x="555147" y="219174"/>
                </a:lnTo>
                <a:lnTo>
                  <a:pt x="561213" y="260026"/>
                </a:lnTo>
                <a:lnTo>
                  <a:pt x="561975" y="280671"/>
                </a:lnTo>
                <a:lnTo>
                  <a:pt x="561890" y="287561"/>
                </a:lnTo>
                <a:lnTo>
                  <a:pt x="557838" y="328653"/>
                </a:lnTo>
                <a:lnTo>
                  <a:pt x="547792" y="368715"/>
                </a:lnTo>
                <a:lnTo>
                  <a:pt x="531973" y="406863"/>
                </a:lnTo>
                <a:lnTo>
                  <a:pt x="510717" y="442286"/>
                </a:lnTo>
                <a:lnTo>
                  <a:pt x="484493" y="474204"/>
                </a:lnTo>
                <a:lnTo>
                  <a:pt x="453858" y="501939"/>
                </a:lnTo>
                <a:lnTo>
                  <a:pt x="419487" y="524879"/>
                </a:lnTo>
                <a:lnTo>
                  <a:pt x="382111" y="542537"/>
                </a:lnTo>
                <a:lnTo>
                  <a:pt x="342554" y="554523"/>
                </a:lnTo>
                <a:lnTo>
                  <a:pt x="301656" y="560583"/>
                </a:lnTo>
                <a:lnTo>
                  <a:pt x="280987" y="561343"/>
                </a:lnTo>
                <a:close/>
              </a:path>
            </a:pathLst>
          </a:custGeom>
          <a:solidFill>
            <a:srgbClr val="ED702D"/>
          </a:solidFill>
        </p:spPr>
        <p:txBody>
          <a:bodyPr wrap="square" lIns="0" tIns="0" rIns="0" bIns="0" rtlCol="0"/>
          <a:lstStyle/>
          <a:p>
            <a:endParaRPr/>
          </a:p>
        </p:txBody>
      </p:sp>
      <p:pic>
        <p:nvPicPr>
          <p:cNvPr id="8" name="object 7">
            <a:extLst>
              <a:ext uri="{FF2B5EF4-FFF2-40B4-BE49-F238E27FC236}">
                <a16:creationId xmlns:a16="http://schemas.microsoft.com/office/drawing/2014/main" id="{3CE86C25-69BB-89AA-8B47-0A7119E6C4B3}"/>
              </a:ext>
            </a:extLst>
          </p:cNvPr>
          <p:cNvPicPr/>
          <p:nvPr/>
        </p:nvPicPr>
        <p:blipFill>
          <a:blip r:embed="rId4" cstate="print"/>
          <a:stretch>
            <a:fillRect/>
          </a:stretch>
        </p:blipFill>
        <p:spPr>
          <a:xfrm>
            <a:off x="3736599" y="3997270"/>
            <a:ext cx="4179355" cy="3070772"/>
          </a:xfrm>
          <a:prstGeom prst="rect">
            <a:avLst/>
          </a:prstGeom>
        </p:spPr>
      </p:pic>
      <p:sp>
        <p:nvSpPr>
          <p:cNvPr id="9" name="object 3">
            <a:extLst>
              <a:ext uri="{FF2B5EF4-FFF2-40B4-BE49-F238E27FC236}">
                <a16:creationId xmlns:a16="http://schemas.microsoft.com/office/drawing/2014/main" id="{CFD86696-EC18-3335-AA12-BB89C6C07043}"/>
              </a:ext>
            </a:extLst>
          </p:cNvPr>
          <p:cNvSpPr txBox="1"/>
          <p:nvPr/>
        </p:nvSpPr>
        <p:spPr>
          <a:xfrm>
            <a:off x="2439091" y="2073463"/>
            <a:ext cx="6385191" cy="1574534"/>
          </a:xfrm>
          <a:prstGeom prst="rect">
            <a:avLst/>
          </a:prstGeom>
        </p:spPr>
        <p:txBody>
          <a:bodyPr vert="horz" wrap="square" lIns="0" tIns="14605" rIns="0" bIns="0" rtlCol="0">
            <a:spAutoFit/>
          </a:bodyPr>
          <a:lstStyle/>
          <a:p>
            <a:pPr marR="5080" algn="ctr">
              <a:lnSpc>
                <a:spcPts val="6285"/>
              </a:lnSpc>
              <a:spcBef>
                <a:spcPts val="115"/>
              </a:spcBef>
            </a:pPr>
            <a:r>
              <a:rPr lang="fr-FR" sz="4600" spc="-20" dirty="0">
                <a:solidFill>
                  <a:srgbClr val="0080B5"/>
                </a:solidFill>
                <a:latin typeface="Tahoma" panose="020B0604030504040204" pitchFamily="34" charset="0"/>
                <a:ea typeface="Tahoma" panose="020B0604030504040204" pitchFamily="34" charset="0"/>
                <a:cs typeface="Tahoma" panose="020B0604030504040204" pitchFamily="34" charset="0"/>
              </a:rPr>
              <a:t>Le Commerce en région</a:t>
            </a:r>
          </a:p>
          <a:p>
            <a:pPr marR="5080" algn="ctr">
              <a:lnSpc>
                <a:spcPts val="6285"/>
              </a:lnSpc>
              <a:spcBef>
                <a:spcPts val="115"/>
              </a:spcBef>
            </a:pPr>
            <a:r>
              <a:rPr lang="fr-FR" sz="4600" spc="-330" dirty="0">
                <a:latin typeface="Lucida Sans" panose="020B0602030504020204" pitchFamily="34" charset="0"/>
                <a:cs typeface="Trebuchet MS"/>
              </a:rPr>
              <a:t>Établissements</a:t>
            </a:r>
            <a:endParaRPr sz="4600" dirty="0">
              <a:latin typeface="Lucida Sans" panose="020B0602030504020204" pitchFamily="34" charset="0"/>
              <a:cs typeface="Trebuchet MS"/>
            </a:endParaRPr>
          </a:p>
        </p:txBody>
      </p:sp>
      <p:pic>
        <p:nvPicPr>
          <p:cNvPr id="11" name="Image 10" descr="Une image contenant capture d’écran, Graphique, graphisme, clipart&#10;&#10;Description générée automatiquement">
            <a:extLst>
              <a:ext uri="{FF2B5EF4-FFF2-40B4-BE49-F238E27FC236}">
                <a16:creationId xmlns:a16="http://schemas.microsoft.com/office/drawing/2014/main" id="{F90AAF0A-5D46-52FD-E2EA-C394E26EE1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grpSp>
        <p:nvGrpSpPr>
          <p:cNvPr id="10" name="Groupe 9">
            <a:extLst>
              <a:ext uri="{FF2B5EF4-FFF2-40B4-BE49-F238E27FC236}">
                <a16:creationId xmlns:a16="http://schemas.microsoft.com/office/drawing/2014/main" id="{9DB9C15F-8C26-8913-DE4D-D410DCB10D2C}"/>
              </a:ext>
            </a:extLst>
          </p:cNvPr>
          <p:cNvGrpSpPr/>
          <p:nvPr/>
        </p:nvGrpSpPr>
        <p:grpSpPr>
          <a:xfrm>
            <a:off x="5234363" y="3708849"/>
            <a:ext cx="591913" cy="591913"/>
            <a:chOff x="5753848" y="3812056"/>
            <a:chExt cx="591913" cy="591913"/>
          </a:xfrm>
        </p:grpSpPr>
        <p:grpSp>
          <p:nvGrpSpPr>
            <p:cNvPr id="12" name="Groupe 11">
              <a:extLst>
                <a:ext uri="{FF2B5EF4-FFF2-40B4-BE49-F238E27FC236}">
                  <a16:creationId xmlns:a16="http://schemas.microsoft.com/office/drawing/2014/main" id="{291416C1-8FD5-AFC9-9644-D8EE11850095}"/>
                </a:ext>
              </a:extLst>
            </p:cNvPr>
            <p:cNvGrpSpPr/>
            <p:nvPr/>
          </p:nvGrpSpPr>
          <p:grpSpPr>
            <a:xfrm>
              <a:off x="5753848" y="3812056"/>
              <a:ext cx="591913" cy="591913"/>
              <a:chOff x="707183" y="1984658"/>
              <a:chExt cx="591913" cy="591913"/>
            </a:xfrm>
          </p:grpSpPr>
          <p:sp>
            <p:nvSpPr>
              <p:cNvPr id="14" name="Ellipse 13">
                <a:extLst>
                  <a:ext uri="{FF2B5EF4-FFF2-40B4-BE49-F238E27FC236}">
                    <a16:creationId xmlns:a16="http://schemas.microsoft.com/office/drawing/2014/main" id="{D970D58C-47B0-F072-F19F-2C6496211D64}"/>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370634EE-7AB9-541C-6CA5-560476233BFE}"/>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3" name="Graphique 12" descr="Kiosque avec un remplissage uni">
              <a:extLst>
                <a:ext uri="{FF2B5EF4-FFF2-40B4-BE49-F238E27FC236}">
                  <a16:creationId xmlns:a16="http://schemas.microsoft.com/office/drawing/2014/main" id="{FE56C0DA-BAB4-B150-C627-D7AA2C481B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86640" y="3844848"/>
              <a:ext cx="526328" cy="526328"/>
            </a:xfrm>
            <a:prstGeom prst="rect">
              <a:avLst/>
            </a:prstGeom>
          </p:spPr>
        </p:pic>
      </p:grpSp>
    </p:spTree>
    <p:extLst>
      <p:ext uri="{BB962C8B-B14F-4D97-AF65-F5344CB8AC3E}">
        <p14:creationId xmlns:p14="http://schemas.microsoft.com/office/powerpoint/2010/main" val="379773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16653-3DE3-5A7D-A365-0F1DB858C970}"/>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E05CCDA5-A9E2-90E0-354B-37A675D37B33}"/>
              </a:ext>
            </a:extLst>
          </p:cNvPr>
          <p:cNvSpPr txBox="1">
            <a:spLocks noGrp="1"/>
          </p:cNvSpPr>
          <p:nvPr>
            <p:ph type="title"/>
          </p:nvPr>
        </p:nvSpPr>
        <p:spPr>
          <a:xfrm>
            <a:off x="1035845" y="518759"/>
            <a:ext cx="8177167" cy="568744"/>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Le Commerce, 1</a:t>
            </a:r>
            <a:r>
              <a:rPr lang="fr-FR" sz="3600" spc="-290" baseline="30000" dirty="0">
                <a:latin typeface="Lucida Sans" panose="020B0602030504020204" pitchFamily="34" charset="0"/>
              </a:rPr>
              <a:t>er</a:t>
            </a:r>
            <a:r>
              <a:rPr lang="fr-FR" sz="3600" spc="-290" dirty="0">
                <a:latin typeface="Lucida Sans" panose="020B0602030504020204" pitchFamily="34" charset="0"/>
              </a:rPr>
              <a:t> employeur de la région</a:t>
            </a:r>
            <a:endParaRPr sz="3600" spc="-320" dirty="0">
              <a:latin typeface="Lucida Sans" panose="020B0602030504020204" pitchFamily="34" charset="0"/>
            </a:endParaRPr>
          </a:p>
        </p:txBody>
      </p:sp>
      <p:pic>
        <p:nvPicPr>
          <p:cNvPr id="8" name="object 3">
            <a:extLst>
              <a:ext uri="{FF2B5EF4-FFF2-40B4-BE49-F238E27FC236}">
                <a16:creationId xmlns:a16="http://schemas.microsoft.com/office/drawing/2014/main" id="{4EB09DB3-43E6-301E-DE02-C091F29A23CD}"/>
              </a:ext>
            </a:extLst>
          </p:cNvPr>
          <p:cNvPicPr/>
          <p:nvPr/>
        </p:nvPicPr>
        <p:blipFill>
          <a:blip r:embed="rId3" cstate="print"/>
          <a:stretch>
            <a:fillRect/>
          </a:stretch>
        </p:blipFill>
        <p:spPr>
          <a:xfrm>
            <a:off x="7991474" y="819150"/>
            <a:ext cx="3438524" cy="3143249"/>
          </a:xfrm>
          <a:prstGeom prst="rect">
            <a:avLst/>
          </a:prstGeom>
        </p:spPr>
      </p:pic>
      <p:pic>
        <p:nvPicPr>
          <p:cNvPr id="9" name="object 14">
            <a:extLst>
              <a:ext uri="{FF2B5EF4-FFF2-40B4-BE49-F238E27FC236}">
                <a16:creationId xmlns:a16="http://schemas.microsoft.com/office/drawing/2014/main" id="{08615F68-0203-B771-D5B4-03D487E05710}"/>
              </a:ext>
            </a:extLst>
          </p:cNvPr>
          <p:cNvPicPr/>
          <p:nvPr/>
        </p:nvPicPr>
        <p:blipFill>
          <a:blip r:embed="rId4" cstate="print"/>
          <a:stretch>
            <a:fillRect/>
          </a:stretch>
        </p:blipFill>
        <p:spPr>
          <a:xfrm>
            <a:off x="7682598" y="1383984"/>
            <a:ext cx="1645919" cy="2130801"/>
          </a:xfrm>
          <a:prstGeom prst="rect">
            <a:avLst/>
          </a:prstGeom>
        </p:spPr>
      </p:pic>
      <p:pic>
        <p:nvPicPr>
          <p:cNvPr id="10" name="object 15">
            <a:extLst>
              <a:ext uri="{FF2B5EF4-FFF2-40B4-BE49-F238E27FC236}">
                <a16:creationId xmlns:a16="http://schemas.microsoft.com/office/drawing/2014/main" id="{45AB8FF1-158A-078F-4BCB-1955C6C76677}"/>
              </a:ext>
            </a:extLst>
          </p:cNvPr>
          <p:cNvPicPr/>
          <p:nvPr/>
        </p:nvPicPr>
        <p:blipFill>
          <a:blip r:embed="rId5" cstate="print"/>
          <a:stretch>
            <a:fillRect/>
          </a:stretch>
        </p:blipFill>
        <p:spPr>
          <a:xfrm rot="16200000">
            <a:off x="9553980" y="4029075"/>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64F3FF30-D200-97DD-90F0-330E95B0B7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15764D33-D738-72ED-C164-540B3F26F71A}"/>
              </a:ext>
            </a:extLst>
          </p:cNvPr>
          <p:cNvCxnSpPr>
            <a:cxnSpLocks/>
          </p:cNvCxnSpPr>
          <p:nvPr/>
        </p:nvCxnSpPr>
        <p:spPr>
          <a:xfrm>
            <a:off x="1035845" y="1264245"/>
            <a:ext cx="7797259"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3B830180-51A6-88DB-FD3A-63D97428E5E0}"/>
              </a:ext>
            </a:extLst>
          </p:cNvPr>
          <p:cNvSpPr txBox="1"/>
          <p:nvPr/>
        </p:nvSpPr>
        <p:spPr>
          <a:xfrm>
            <a:off x="845189" y="1448339"/>
            <a:ext cx="7193654" cy="61555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43 250 </a:t>
            </a:r>
            <a:r>
              <a:rPr lang="fr-FR" sz="1700" dirty="0">
                <a:latin typeface="Tahoma" panose="020B0604030504040204" pitchFamily="34" charset="0"/>
                <a:ea typeface="Tahoma" panose="020B0604030504040204" pitchFamily="34" charset="0"/>
                <a:cs typeface="Tahoma" panose="020B0604030504040204" pitchFamily="34" charset="0"/>
              </a:rPr>
              <a:t>établissements employeurs, soit </a:t>
            </a:r>
            <a:r>
              <a:rPr lang="fr-FR" sz="1700" b="1" dirty="0">
                <a:latin typeface="Tahoma" panose="020B0604030504040204" pitchFamily="34" charset="0"/>
                <a:ea typeface="Tahoma" panose="020B0604030504040204" pitchFamily="34" charset="0"/>
                <a:cs typeface="Tahoma" panose="020B0604030504040204" pitchFamily="34" charset="0"/>
              </a:rPr>
              <a:t>20 %</a:t>
            </a:r>
            <a:r>
              <a:rPr lang="fr-FR" sz="1700" dirty="0">
                <a:latin typeface="Tahoma" panose="020B0604030504040204" pitchFamily="34" charset="0"/>
                <a:ea typeface="Tahoma" panose="020B0604030504040204" pitchFamily="34" charset="0"/>
                <a:cs typeface="Tahoma" panose="020B0604030504040204" pitchFamily="34" charset="0"/>
              </a:rPr>
              <a:t> des établissements employeurs de la région (</a:t>
            </a:r>
            <a:r>
              <a:rPr lang="fr-FR" sz="1700" b="1" dirty="0">
                <a:latin typeface="Tahoma" panose="020B0604030504040204" pitchFamily="34" charset="0"/>
                <a:ea typeface="Tahoma" panose="020B0604030504040204" pitchFamily="34" charset="0"/>
                <a:cs typeface="Tahoma" panose="020B0604030504040204" pitchFamily="34" charset="0"/>
              </a:rPr>
              <a:t>1</a:t>
            </a:r>
            <a:r>
              <a:rPr lang="fr-FR" sz="1700" b="1" baseline="30000" dirty="0">
                <a:latin typeface="Tahoma" panose="020B0604030504040204" pitchFamily="34" charset="0"/>
                <a:ea typeface="Tahoma" panose="020B0604030504040204" pitchFamily="34" charset="0"/>
                <a:cs typeface="Tahoma" panose="020B0604030504040204" pitchFamily="34" charset="0"/>
              </a:rPr>
              <a:t>er</a:t>
            </a:r>
            <a:r>
              <a:rPr lang="fr-FR" sz="1700" b="1" dirty="0">
                <a:latin typeface="Tahoma" panose="020B0604030504040204" pitchFamily="34" charset="0"/>
                <a:ea typeface="Tahoma" panose="020B0604030504040204" pitchFamily="34" charset="0"/>
                <a:cs typeface="Tahoma" panose="020B0604030504040204" pitchFamily="34" charset="0"/>
              </a:rPr>
              <a:t> secteur</a:t>
            </a:r>
            <a:r>
              <a:rPr lang="fr-FR" sz="1700" dirty="0">
                <a:latin typeface="Tahoma" panose="020B0604030504040204" pitchFamily="34" charset="0"/>
                <a:ea typeface="Tahoma" panose="020B0604030504040204" pitchFamily="34" charset="0"/>
                <a:cs typeface="Tahoma" panose="020B0604030504040204" pitchFamily="34" charset="0"/>
              </a:rPr>
              <a:t>).</a:t>
            </a:r>
          </a:p>
        </p:txBody>
      </p:sp>
      <p:sp>
        <p:nvSpPr>
          <p:cNvPr id="24" name="ZoneTexte 23">
            <a:extLst>
              <a:ext uri="{FF2B5EF4-FFF2-40B4-BE49-F238E27FC236}">
                <a16:creationId xmlns:a16="http://schemas.microsoft.com/office/drawing/2014/main" id="{6B620474-0B14-38AF-550A-E2BD8988D21E}"/>
              </a:ext>
            </a:extLst>
          </p:cNvPr>
          <p:cNvSpPr txBox="1"/>
          <p:nvPr/>
        </p:nvSpPr>
        <p:spPr>
          <a:xfrm>
            <a:off x="845189" y="6448349"/>
            <a:ext cx="7174552"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Insee – (Flores, 2024) ; (</a:t>
            </a:r>
            <a:r>
              <a:rPr lang="fr-FR" sz="1000" dirty="0" err="1">
                <a:latin typeface="Tahoma" panose="020B0604030504040204" pitchFamily="34" charset="0"/>
                <a:ea typeface="Tahoma" panose="020B0604030504040204" pitchFamily="34" charset="0"/>
                <a:cs typeface="Tahoma" panose="020B0604030504040204" pitchFamily="34" charset="0"/>
              </a:rPr>
              <a:t>Sirene</a:t>
            </a:r>
            <a:r>
              <a:rPr lang="fr-FR" sz="1000" dirty="0">
                <a:latin typeface="Tahoma" panose="020B0604030504040204" pitchFamily="34" charset="0"/>
                <a:ea typeface="Tahoma" panose="020B0604030504040204" pitchFamily="34" charset="0"/>
                <a:cs typeface="Tahoma" panose="020B0604030504040204" pitchFamily="34" charset="0"/>
              </a:rPr>
              <a:t>, août 2026) – Traitement Carif-Oref Paca </a:t>
            </a:r>
          </a:p>
        </p:txBody>
      </p:sp>
      <p:sp>
        <p:nvSpPr>
          <p:cNvPr id="25" name="ZoneTexte 24">
            <a:extLst>
              <a:ext uri="{FF2B5EF4-FFF2-40B4-BE49-F238E27FC236}">
                <a16:creationId xmlns:a16="http://schemas.microsoft.com/office/drawing/2014/main" id="{1DE17D47-D18C-85F2-79D4-74FE5503F581}"/>
              </a:ext>
            </a:extLst>
          </p:cNvPr>
          <p:cNvSpPr txBox="1"/>
          <p:nvPr/>
        </p:nvSpPr>
        <p:spPr>
          <a:xfrm>
            <a:off x="845189" y="5253783"/>
            <a:ext cx="7987915" cy="877163"/>
          </a:xfrm>
          <a:prstGeom prst="rect">
            <a:avLst/>
          </a:prstGeom>
          <a:noFill/>
        </p:spPr>
        <p:txBody>
          <a:bodyPr wrap="square" rtlCol="0">
            <a:spAutoFit/>
          </a:bodyPr>
          <a:lstStyle/>
          <a:p>
            <a:pPr marL="285750" indent="-285750">
              <a:buFont typeface="Wingdings" panose="05000000000000000000" pitchFamily="2" charset="2"/>
              <a:buChar char="ü"/>
            </a:pPr>
            <a:r>
              <a:rPr lang="fr-FR" sz="1700" dirty="0">
                <a:latin typeface="Tahoma" panose="020B0604030504040204" pitchFamily="34" charset="0"/>
                <a:ea typeface="Tahoma" panose="020B0604030504040204" pitchFamily="34" charset="0"/>
                <a:cs typeface="Tahoma" panose="020B0604030504040204" pitchFamily="34" charset="0"/>
              </a:rPr>
              <a:t>7 des 10 </a:t>
            </a:r>
            <a:r>
              <a:rPr lang="fr-FR" sz="1700" b="1" dirty="0">
                <a:latin typeface="Tahoma" panose="020B0604030504040204" pitchFamily="34" charset="0"/>
                <a:ea typeface="Tahoma" panose="020B0604030504040204" pitchFamily="34" charset="0"/>
                <a:cs typeface="Tahoma" panose="020B0604030504040204" pitchFamily="34" charset="0"/>
              </a:rPr>
              <a:t>principaux établissements </a:t>
            </a:r>
            <a:r>
              <a:rPr lang="fr-FR" sz="1700" dirty="0">
                <a:latin typeface="Tahoma" panose="020B0604030504040204" pitchFamily="34" charset="0"/>
                <a:ea typeface="Tahoma" panose="020B0604030504040204" pitchFamily="34" charset="0"/>
                <a:cs typeface="Tahoma" panose="020B0604030504040204" pitchFamily="34" charset="0"/>
              </a:rPr>
              <a:t>employeurs sont des </a:t>
            </a:r>
            <a:r>
              <a:rPr lang="fr-FR" sz="1700" b="1" dirty="0">
                <a:latin typeface="Tahoma" panose="020B0604030504040204" pitchFamily="34" charset="0"/>
                <a:ea typeface="Tahoma" panose="020B0604030504040204" pitchFamily="34" charset="0"/>
                <a:cs typeface="Tahoma" panose="020B0604030504040204" pitchFamily="34" charset="0"/>
              </a:rPr>
              <a:t>hypermarchés.</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+ 15 430 créations d’établissements en 2025,  </a:t>
            </a:r>
            <a:r>
              <a:rPr lang="fr-FR" sz="1700" dirty="0">
                <a:latin typeface="Tahoma" panose="020B0604030504040204" pitchFamily="34" charset="0"/>
                <a:ea typeface="Tahoma" panose="020B0604030504040204" pitchFamily="34" charset="0"/>
                <a:cs typeface="Tahoma" panose="020B0604030504040204" pitchFamily="34" charset="0"/>
              </a:rPr>
              <a:t>soit 14 % des créations tous secteurs confondus.</a:t>
            </a:r>
          </a:p>
        </p:txBody>
      </p:sp>
      <p:grpSp>
        <p:nvGrpSpPr>
          <p:cNvPr id="31" name="Groupe 30">
            <a:extLst>
              <a:ext uri="{FF2B5EF4-FFF2-40B4-BE49-F238E27FC236}">
                <a16:creationId xmlns:a16="http://schemas.microsoft.com/office/drawing/2014/main" id="{7E020647-DBD1-BB5F-41DA-EED461B7F032}"/>
              </a:ext>
            </a:extLst>
          </p:cNvPr>
          <p:cNvGrpSpPr/>
          <p:nvPr/>
        </p:nvGrpSpPr>
        <p:grpSpPr>
          <a:xfrm>
            <a:off x="170089" y="361651"/>
            <a:ext cx="591913" cy="591913"/>
            <a:chOff x="5753848" y="3812056"/>
            <a:chExt cx="591913" cy="591913"/>
          </a:xfrm>
        </p:grpSpPr>
        <p:grpSp>
          <p:nvGrpSpPr>
            <p:cNvPr id="32" name="Groupe 31">
              <a:extLst>
                <a:ext uri="{FF2B5EF4-FFF2-40B4-BE49-F238E27FC236}">
                  <a16:creationId xmlns:a16="http://schemas.microsoft.com/office/drawing/2014/main" id="{DDF0EBFD-3547-129F-4AB4-2419974D73CC}"/>
                </a:ext>
              </a:extLst>
            </p:cNvPr>
            <p:cNvGrpSpPr/>
            <p:nvPr/>
          </p:nvGrpSpPr>
          <p:grpSpPr>
            <a:xfrm>
              <a:off x="5753848" y="3812056"/>
              <a:ext cx="591913" cy="591913"/>
              <a:chOff x="707183" y="1984658"/>
              <a:chExt cx="591913" cy="591913"/>
            </a:xfrm>
          </p:grpSpPr>
          <p:sp>
            <p:nvSpPr>
              <p:cNvPr id="34" name="Ellipse 33">
                <a:extLst>
                  <a:ext uri="{FF2B5EF4-FFF2-40B4-BE49-F238E27FC236}">
                    <a16:creationId xmlns:a16="http://schemas.microsoft.com/office/drawing/2014/main" id="{22FEE9FD-F1B8-8B77-22B6-9598016EE940}"/>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0ACCCBE4-B376-479B-DAEE-B7138C4154A0}"/>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3" name="Graphique 32" descr="Kiosque avec un remplissage uni">
              <a:extLst>
                <a:ext uri="{FF2B5EF4-FFF2-40B4-BE49-F238E27FC236}">
                  <a16:creationId xmlns:a16="http://schemas.microsoft.com/office/drawing/2014/main" id="{A00CA54A-E031-C44B-AA05-3771A999A9C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86640" y="3844848"/>
              <a:ext cx="526328" cy="526328"/>
            </a:xfrm>
            <a:prstGeom prst="rect">
              <a:avLst/>
            </a:prstGeom>
          </p:spPr>
        </p:pic>
      </p:grpSp>
      <p:pic>
        <p:nvPicPr>
          <p:cNvPr id="3" name="Image 2">
            <a:extLst>
              <a:ext uri="{FF2B5EF4-FFF2-40B4-BE49-F238E27FC236}">
                <a16:creationId xmlns:a16="http://schemas.microsoft.com/office/drawing/2014/main" id="{77962195-B243-4119-AA0C-05314AB5BF59}"/>
              </a:ext>
            </a:extLst>
          </p:cNvPr>
          <p:cNvPicPr>
            <a:picLocks noChangeAspect="1"/>
          </p:cNvPicPr>
          <p:nvPr/>
        </p:nvPicPr>
        <p:blipFill>
          <a:blip r:embed="rId8"/>
          <a:stretch>
            <a:fillRect/>
          </a:stretch>
        </p:blipFill>
        <p:spPr>
          <a:xfrm>
            <a:off x="955595" y="2041301"/>
            <a:ext cx="6188741" cy="3147884"/>
          </a:xfrm>
          <a:prstGeom prst="rect">
            <a:avLst/>
          </a:prstGeom>
        </p:spPr>
      </p:pic>
    </p:spTree>
    <p:extLst>
      <p:ext uri="{BB962C8B-B14F-4D97-AF65-F5344CB8AC3E}">
        <p14:creationId xmlns:p14="http://schemas.microsoft.com/office/powerpoint/2010/main" val="1173929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CF376-CDA6-9397-2ADC-1F8D90E44829}"/>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F6B48F14-8D6D-2C99-C436-047738D23830}"/>
              </a:ext>
            </a:extLst>
          </p:cNvPr>
          <p:cNvSpPr txBox="1">
            <a:spLocks noGrp="1"/>
          </p:cNvSpPr>
          <p:nvPr>
            <p:ph type="title"/>
          </p:nvPr>
        </p:nvSpPr>
        <p:spPr>
          <a:xfrm>
            <a:off x="975458" y="68540"/>
            <a:ext cx="5891167" cy="1122742"/>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Des postes salariés concentrés dans les TPE-PME</a:t>
            </a:r>
            <a:endParaRPr sz="3600" spc="-320" dirty="0">
              <a:latin typeface="Lucida Sans" panose="020B0602030504020204" pitchFamily="34" charset="0"/>
            </a:endParaRPr>
          </a:p>
        </p:txBody>
      </p:sp>
      <p:pic>
        <p:nvPicPr>
          <p:cNvPr id="8" name="object 3">
            <a:extLst>
              <a:ext uri="{FF2B5EF4-FFF2-40B4-BE49-F238E27FC236}">
                <a16:creationId xmlns:a16="http://schemas.microsoft.com/office/drawing/2014/main" id="{E2A5D2C0-77FA-AD8A-F9E7-58765FD9E866}"/>
              </a:ext>
            </a:extLst>
          </p:cNvPr>
          <p:cNvPicPr/>
          <p:nvPr/>
        </p:nvPicPr>
        <p:blipFill>
          <a:blip r:embed="rId3" cstate="print"/>
          <a:stretch>
            <a:fillRect/>
          </a:stretch>
        </p:blipFill>
        <p:spPr>
          <a:xfrm>
            <a:off x="7991474" y="819150"/>
            <a:ext cx="3438524" cy="3143249"/>
          </a:xfrm>
          <a:prstGeom prst="rect">
            <a:avLst/>
          </a:prstGeom>
        </p:spPr>
      </p:pic>
      <p:pic>
        <p:nvPicPr>
          <p:cNvPr id="9" name="object 14">
            <a:extLst>
              <a:ext uri="{FF2B5EF4-FFF2-40B4-BE49-F238E27FC236}">
                <a16:creationId xmlns:a16="http://schemas.microsoft.com/office/drawing/2014/main" id="{4EBA962A-5389-9A97-E3C9-20458D97C294}"/>
              </a:ext>
            </a:extLst>
          </p:cNvPr>
          <p:cNvPicPr/>
          <p:nvPr/>
        </p:nvPicPr>
        <p:blipFill>
          <a:blip r:embed="rId4" cstate="print"/>
          <a:stretch>
            <a:fillRect/>
          </a:stretch>
        </p:blipFill>
        <p:spPr>
          <a:xfrm>
            <a:off x="8093798" y="-75237"/>
            <a:ext cx="1645919" cy="2130801"/>
          </a:xfrm>
          <a:prstGeom prst="rect">
            <a:avLst/>
          </a:prstGeom>
        </p:spPr>
      </p:pic>
      <p:pic>
        <p:nvPicPr>
          <p:cNvPr id="10" name="object 15">
            <a:extLst>
              <a:ext uri="{FF2B5EF4-FFF2-40B4-BE49-F238E27FC236}">
                <a16:creationId xmlns:a16="http://schemas.microsoft.com/office/drawing/2014/main" id="{26958F91-0A91-80DB-D981-96F1FECC4C2D}"/>
              </a:ext>
            </a:extLst>
          </p:cNvPr>
          <p:cNvPicPr/>
          <p:nvPr/>
        </p:nvPicPr>
        <p:blipFill>
          <a:blip r:embed="rId5" cstate="print"/>
          <a:stretch>
            <a:fillRect/>
          </a:stretch>
        </p:blipFill>
        <p:spPr>
          <a:xfrm rot="16200000">
            <a:off x="9553980" y="4029075"/>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52155869-50D7-942A-CA33-2D2662F9C9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0327DBB2-BDA0-3F1D-086C-152E7A93FBAD}"/>
              </a:ext>
            </a:extLst>
          </p:cNvPr>
          <p:cNvCxnSpPr>
            <a:cxnSpLocks/>
          </p:cNvCxnSpPr>
          <p:nvPr/>
        </p:nvCxnSpPr>
        <p:spPr>
          <a:xfrm>
            <a:off x="1035845" y="1264245"/>
            <a:ext cx="5727264"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F7DD56E0-F557-1696-382E-FC56C02EA506}"/>
              </a:ext>
            </a:extLst>
          </p:cNvPr>
          <p:cNvSpPr txBox="1"/>
          <p:nvPr/>
        </p:nvSpPr>
        <p:spPr>
          <a:xfrm>
            <a:off x="845189" y="6448349"/>
            <a:ext cx="7174552"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Insee – (Flores, 2022) – Traitement Carif-Oref Paca </a:t>
            </a:r>
          </a:p>
        </p:txBody>
      </p:sp>
      <p:sp>
        <p:nvSpPr>
          <p:cNvPr id="25" name="ZoneTexte 24">
            <a:extLst>
              <a:ext uri="{FF2B5EF4-FFF2-40B4-BE49-F238E27FC236}">
                <a16:creationId xmlns:a16="http://schemas.microsoft.com/office/drawing/2014/main" id="{F3D66823-8DE1-E4F0-B55B-D370787B3EA2}"/>
              </a:ext>
            </a:extLst>
          </p:cNvPr>
          <p:cNvSpPr txBox="1"/>
          <p:nvPr/>
        </p:nvSpPr>
        <p:spPr>
          <a:xfrm>
            <a:off x="845189" y="4981122"/>
            <a:ext cx="6513186" cy="1138773"/>
          </a:xfrm>
          <a:prstGeom prst="rect">
            <a:avLst/>
          </a:prstGeom>
          <a:noFill/>
        </p:spPr>
        <p:txBody>
          <a:bodyPr wrap="square" rtlCol="0">
            <a:spAutoFit/>
          </a:bodyPr>
          <a:lstStyle/>
          <a:p>
            <a:pPr marL="285750" indent="-285750">
              <a:buFont typeface="Wingdings" panose="05000000000000000000" pitchFamily="2" charset="2"/>
              <a:buChar char="ü"/>
            </a:pPr>
            <a:r>
              <a:rPr lang="fr-FR" sz="1700" dirty="0">
                <a:latin typeface="Tahoma" panose="020B0604030504040204" pitchFamily="34" charset="0"/>
                <a:ea typeface="Tahoma" panose="020B0604030504040204" pitchFamily="34" charset="0"/>
                <a:cs typeface="Tahoma" panose="020B0604030504040204" pitchFamily="34" charset="0"/>
              </a:rPr>
              <a:t>Seulement </a:t>
            </a:r>
            <a:r>
              <a:rPr lang="fr-FR" sz="1700" b="1" dirty="0">
                <a:latin typeface="Tahoma" panose="020B0604030504040204" pitchFamily="34" charset="0"/>
                <a:ea typeface="Tahoma" panose="020B0604030504040204" pitchFamily="34" charset="0"/>
                <a:cs typeface="Tahoma" panose="020B0604030504040204" pitchFamily="34" charset="0"/>
              </a:rPr>
              <a:t>1 salarié sur 10 </a:t>
            </a:r>
            <a:r>
              <a:rPr lang="fr-FR" sz="1700" dirty="0">
                <a:latin typeface="Tahoma" panose="020B0604030504040204" pitchFamily="34" charset="0"/>
                <a:ea typeface="Tahoma" panose="020B0604030504040204" pitchFamily="34" charset="0"/>
                <a:cs typeface="Tahoma" panose="020B0604030504040204" pitchFamily="34" charset="0"/>
              </a:rPr>
              <a:t>travaille dans une structure de </a:t>
            </a:r>
            <a:r>
              <a:rPr lang="fr-FR" sz="1700" b="1" dirty="0">
                <a:latin typeface="Tahoma" panose="020B0604030504040204" pitchFamily="34" charset="0"/>
                <a:ea typeface="Tahoma" panose="020B0604030504040204" pitchFamily="34" charset="0"/>
                <a:cs typeface="Tahoma" panose="020B0604030504040204" pitchFamily="34" charset="0"/>
              </a:rPr>
              <a:t>200 salariés et plus </a:t>
            </a:r>
            <a:r>
              <a:rPr lang="fr-FR" sz="1700" dirty="0">
                <a:latin typeface="Tahoma" panose="020B0604030504040204" pitchFamily="34" charset="0"/>
                <a:ea typeface="Tahoma" panose="020B0604030504040204" pitchFamily="34" charset="0"/>
                <a:cs typeface="Tahoma" panose="020B0604030504040204" pitchFamily="34" charset="0"/>
              </a:rPr>
              <a:t>(28 % tous secteurs).</a:t>
            </a:r>
          </a:p>
          <a:p>
            <a:pPr marL="285750" indent="-285750">
              <a:buFont typeface="Wingdings" panose="05000000000000000000" pitchFamily="2" charset="2"/>
              <a:buChar char="ü"/>
            </a:pPr>
            <a:r>
              <a:rPr lang="fr-FR" sz="1700" dirty="0">
                <a:latin typeface="Tahoma" panose="020B0604030504040204" pitchFamily="34" charset="0"/>
                <a:ea typeface="Tahoma" panose="020B0604030504040204" pitchFamily="34" charset="0"/>
                <a:cs typeface="Tahoma" panose="020B0604030504040204" pitchFamily="34" charset="0"/>
              </a:rPr>
              <a:t>Ce secteur d’activité représente </a:t>
            </a:r>
            <a:r>
              <a:rPr lang="fr-FR" sz="1700" b="1" dirty="0">
                <a:latin typeface="Tahoma" panose="020B0604030504040204" pitchFamily="34" charset="0"/>
                <a:ea typeface="Tahoma" panose="020B0604030504040204" pitchFamily="34" charset="0"/>
                <a:cs typeface="Tahoma" panose="020B0604030504040204" pitchFamily="34" charset="0"/>
              </a:rPr>
              <a:t>22 % </a:t>
            </a:r>
            <a:r>
              <a:rPr lang="fr-FR" sz="1700" dirty="0">
                <a:latin typeface="Tahoma" panose="020B0604030504040204" pitchFamily="34" charset="0"/>
                <a:ea typeface="Tahoma" panose="020B0604030504040204" pitchFamily="34" charset="0"/>
                <a:cs typeface="Tahoma" panose="020B0604030504040204" pitchFamily="34" charset="0"/>
              </a:rPr>
              <a:t>des postes salariés de la zone d’emploi de </a:t>
            </a:r>
            <a:r>
              <a:rPr lang="fr-FR" sz="1700" b="1" dirty="0">
                <a:latin typeface="Tahoma" panose="020B0604030504040204" pitchFamily="34" charset="0"/>
                <a:ea typeface="Tahoma" panose="020B0604030504040204" pitchFamily="34" charset="0"/>
                <a:cs typeface="Tahoma" panose="020B0604030504040204" pitchFamily="34" charset="0"/>
              </a:rPr>
              <a:t>Fréjus </a:t>
            </a:r>
            <a:r>
              <a:rPr lang="fr-FR" sz="1700" dirty="0">
                <a:latin typeface="Tahoma" panose="020B0604030504040204" pitchFamily="34" charset="0"/>
                <a:ea typeface="Tahoma" panose="020B0604030504040204" pitchFamily="34" charset="0"/>
                <a:cs typeface="Tahoma" panose="020B0604030504040204" pitchFamily="34" charset="0"/>
              </a:rPr>
              <a:t>(14 % en région).</a:t>
            </a:r>
          </a:p>
        </p:txBody>
      </p:sp>
      <p:grpSp>
        <p:nvGrpSpPr>
          <p:cNvPr id="31" name="Groupe 30">
            <a:extLst>
              <a:ext uri="{FF2B5EF4-FFF2-40B4-BE49-F238E27FC236}">
                <a16:creationId xmlns:a16="http://schemas.microsoft.com/office/drawing/2014/main" id="{E8A5CE20-B5E2-8E15-4F52-DB2D3E83273D}"/>
              </a:ext>
            </a:extLst>
          </p:cNvPr>
          <p:cNvGrpSpPr/>
          <p:nvPr/>
        </p:nvGrpSpPr>
        <p:grpSpPr>
          <a:xfrm>
            <a:off x="170089" y="361651"/>
            <a:ext cx="591913" cy="591913"/>
            <a:chOff x="5753848" y="3812056"/>
            <a:chExt cx="591913" cy="591913"/>
          </a:xfrm>
        </p:grpSpPr>
        <p:grpSp>
          <p:nvGrpSpPr>
            <p:cNvPr id="32" name="Groupe 31">
              <a:extLst>
                <a:ext uri="{FF2B5EF4-FFF2-40B4-BE49-F238E27FC236}">
                  <a16:creationId xmlns:a16="http://schemas.microsoft.com/office/drawing/2014/main" id="{37B29239-601A-DF11-37E6-B3AC1003B14E}"/>
                </a:ext>
              </a:extLst>
            </p:cNvPr>
            <p:cNvGrpSpPr/>
            <p:nvPr/>
          </p:nvGrpSpPr>
          <p:grpSpPr>
            <a:xfrm>
              <a:off x="5753848" y="3812056"/>
              <a:ext cx="591913" cy="591913"/>
              <a:chOff x="707183" y="1984658"/>
              <a:chExt cx="591913" cy="591913"/>
            </a:xfrm>
          </p:grpSpPr>
          <p:sp>
            <p:nvSpPr>
              <p:cNvPr id="34" name="Ellipse 33">
                <a:extLst>
                  <a:ext uri="{FF2B5EF4-FFF2-40B4-BE49-F238E27FC236}">
                    <a16:creationId xmlns:a16="http://schemas.microsoft.com/office/drawing/2014/main" id="{D663A02B-7F6E-683F-6B5D-A0E6DE248801}"/>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260B09D1-5A93-5AFB-070F-FD346D0DA768}"/>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3" name="Graphique 32" descr="Kiosque avec un remplissage uni">
              <a:extLst>
                <a:ext uri="{FF2B5EF4-FFF2-40B4-BE49-F238E27FC236}">
                  <a16:creationId xmlns:a16="http://schemas.microsoft.com/office/drawing/2014/main" id="{059F6EE1-E828-6ED7-C348-AB3FA6B16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86640" y="3844848"/>
              <a:ext cx="526328" cy="526328"/>
            </a:xfrm>
            <a:prstGeom prst="rect">
              <a:avLst/>
            </a:prstGeom>
          </p:spPr>
        </p:pic>
      </p:grpSp>
      <p:pic>
        <p:nvPicPr>
          <p:cNvPr id="3" name="Image 2">
            <a:extLst>
              <a:ext uri="{FF2B5EF4-FFF2-40B4-BE49-F238E27FC236}">
                <a16:creationId xmlns:a16="http://schemas.microsoft.com/office/drawing/2014/main" id="{A20C32B6-3FAA-5084-5560-76C63459E928}"/>
              </a:ext>
            </a:extLst>
          </p:cNvPr>
          <p:cNvPicPr>
            <a:picLocks noChangeAspect="1"/>
          </p:cNvPicPr>
          <p:nvPr/>
        </p:nvPicPr>
        <p:blipFill>
          <a:blip r:embed="rId8"/>
          <a:stretch>
            <a:fillRect/>
          </a:stretch>
        </p:blipFill>
        <p:spPr>
          <a:xfrm>
            <a:off x="845189" y="1419473"/>
            <a:ext cx="7979804" cy="3490188"/>
          </a:xfrm>
          <a:prstGeom prst="rect">
            <a:avLst/>
          </a:prstGeom>
        </p:spPr>
      </p:pic>
    </p:spTree>
    <p:extLst>
      <p:ext uri="{BB962C8B-B14F-4D97-AF65-F5344CB8AC3E}">
        <p14:creationId xmlns:p14="http://schemas.microsoft.com/office/powerpoint/2010/main" val="2798902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26B67-713A-7FA5-E809-C854284192BD}"/>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6655BC51-F07B-FD18-6E6C-D8B470A65673}"/>
              </a:ext>
            </a:extLst>
          </p:cNvPr>
          <p:cNvPicPr/>
          <p:nvPr/>
        </p:nvPicPr>
        <p:blipFill>
          <a:blip r:embed="rId3" cstate="print"/>
          <a:stretch>
            <a:fillRect/>
          </a:stretch>
        </p:blipFill>
        <p:spPr>
          <a:xfrm>
            <a:off x="7310716" y="-215153"/>
            <a:ext cx="5257799" cy="3924002"/>
          </a:xfrm>
          <a:prstGeom prst="rect">
            <a:avLst/>
          </a:prstGeom>
        </p:spPr>
      </p:pic>
      <p:sp>
        <p:nvSpPr>
          <p:cNvPr id="5" name="object 8">
            <a:extLst>
              <a:ext uri="{FF2B5EF4-FFF2-40B4-BE49-F238E27FC236}">
                <a16:creationId xmlns:a16="http://schemas.microsoft.com/office/drawing/2014/main" id="{4CF4B6AE-2B1C-8C00-F116-E9DF5C5FF528}"/>
              </a:ext>
            </a:extLst>
          </p:cNvPr>
          <p:cNvSpPr/>
          <p:nvPr/>
        </p:nvSpPr>
        <p:spPr>
          <a:xfrm>
            <a:off x="9591674" y="4505325"/>
            <a:ext cx="561975" cy="561340"/>
          </a:xfrm>
          <a:custGeom>
            <a:avLst/>
            <a:gdLst/>
            <a:ahLst/>
            <a:cxnLst/>
            <a:rect l="l" t="t" r="r" b="b"/>
            <a:pathLst>
              <a:path w="561975" h="561339">
                <a:moveTo>
                  <a:pt x="280987" y="561343"/>
                </a:moveTo>
                <a:lnTo>
                  <a:pt x="239758" y="558305"/>
                </a:lnTo>
                <a:lnTo>
                  <a:pt x="199421" y="549257"/>
                </a:lnTo>
                <a:lnTo>
                  <a:pt x="160849" y="534396"/>
                </a:lnTo>
                <a:lnTo>
                  <a:pt x="124879" y="514041"/>
                </a:lnTo>
                <a:lnTo>
                  <a:pt x="92287" y="488636"/>
                </a:lnTo>
                <a:lnTo>
                  <a:pt x="63781" y="458728"/>
                </a:lnTo>
                <a:lnTo>
                  <a:pt x="39976" y="424965"/>
                </a:lnTo>
                <a:lnTo>
                  <a:pt x="21388" y="388080"/>
                </a:lnTo>
                <a:lnTo>
                  <a:pt x="8420" y="348869"/>
                </a:lnTo>
                <a:lnTo>
                  <a:pt x="1353" y="308182"/>
                </a:lnTo>
                <a:lnTo>
                  <a:pt x="0" y="280671"/>
                </a:lnTo>
                <a:lnTo>
                  <a:pt x="84" y="273781"/>
                </a:lnTo>
                <a:lnTo>
                  <a:pt x="4136" y="232689"/>
                </a:lnTo>
                <a:lnTo>
                  <a:pt x="14182" y="192628"/>
                </a:lnTo>
                <a:lnTo>
                  <a:pt x="30001" y="154480"/>
                </a:lnTo>
                <a:lnTo>
                  <a:pt x="51257" y="119056"/>
                </a:lnTo>
                <a:lnTo>
                  <a:pt x="77481" y="87138"/>
                </a:lnTo>
                <a:lnTo>
                  <a:pt x="108116" y="59403"/>
                </a:lnTo>
                <a:lnTo>
                  <a:pt x="142487" y="36463"/>
                </a:lnTo>
                <a:lnTo>
                  <a:pt x="179863" y="18806"/>
                </a:lnTo>
                <a:lnTo>
                  <a:pt x="219420" y="6820"/>
                </a:lnTo>
                <a:lnTo>
                  <a:pt x="260318" y="760"/>
                </a:lnTo>
                <a:lnTo>
                  <a:pt x="280987" y="0"/>
                </a:lnTo>
                <a:lnTo>
                  <a:pt x="287885" y="84"/>
                </a:lnTo>
                <a:lnTo>
                  <a:pt x="329023" y="4131"/>
                </a:lnTo>
                <a:lnTo>
                  <a:pt x="369130" y="14166"/>
                </a:lnTo>
                <a:lnTo>
                  <a:pt x="407320" y="29967"/>
                </a:lnTo>
                <a:lnTo>
                  <a:pt x="442784" y="51199"/>
                </a:lnTo>
                <a:lnTo>
                  <a:pt x="474738" y="77394"/>
                </a:lnTo>
                <a:lnTo>
                  <a:pt x="502504" y="107995"/>
                </a:lnTo>
                <a:lnTo>
                  <a:pt x="525470" y="142327"/>
                </a:lnTo>
                <a:lnTo>
                  <a:pt x="543147" y="179661"/>
                </a:lnTo>
                <a:lnTo>
                  <a:pt x="555147" y="219174"/>
                </a:lnTo>
                <a:lnTo>
                  <a:pt x="561213" y="260026"/>
                </a:lnTo>
                <a:lnTo>
                  <a:pt x="561975" y="280671"/>
                </a:lnTo>
                <a:lnTo>
                  <a:pt x="561890" y="287561"/>
                </a:lnTo>
                <a:lnTo>
                  <a:pt x="557838" y="328653"/>
                </a:lnTo>
                <a:lnTo>
                  <a:pt x="547792" y="368715"/>
                </a:lnTo>
                <a:lnTo>
                  <a:pt x="531973" y="406863"/>
                </a:lnTo>
                <a:lnTo>
                  <a:pt x="510717" y="442286"/>
                </a:lnTo>
                <a:lnTo>
                  <a:pt x="484493" y="474204"/>
                </a:lnTo>
                <a:lnTo>
                  <a:pt x="453858" y="501939"/>
                </a:lnTo>
                <a:lnTo>
                  <a:pt x="419487" y="524879"/>
                </a:lnTo>
                <a:lnTo>
                  <a:pt x="382111" y="542537"/>
                </a:lnTo>
                <a:lnTo>
                  <a:pt x="342554" y="554523"/>
                </a:lnTo>
                <a:lnTo>
                  <a:pt x="301656" y="560583"/>
                </a:lnTo>
                <a:lnTo>
                  <a:pt x="280987" y="561343"/>
                </a:lnTo>
                <a:close/>
              </a:path>
            </a:pathLst>
          </a:custGeom>
          <a:solidFill>
            <a:srgbClr val="ED702D"/>
          </a:solidFill>
        </p:spPr>
        <p:txBody>
          <a:bodyPr wrap="square" lIns="0" tIns="0" rIns="0" bIns="0" rtlCol="0"/>
          <a:lstStyle/>
          <a:p>
            <a:endParaRPr/>
          </a:p>
        </p:txBody>
      </p:sp>
      <p:pic>
        <p:nvPicPr>
          <p:cNvPr id="8" name="object 7">
            <a:extLst>
              <a:ext uri="{FF2B5EF4-FFF2-40B4-BE49-F238E27FC236}">
                <a16:creationId xmlns:a16="http://schemas.microsoft.com/office/drawing/2014/main" id="{BDD99624-692F-47C9-4FAC-6DB90052FF9B}"/>
              </a:ext>
            </a:extLst>
          </p:cNvPr>
          <p:cNvPicPr/>
          <p:nvPr/>
        </p:nvPicPr>
        <p:blipFill>
          <a:blip r:embed="rId4" cstate="print"/>
          <a:stretch>
            <a:fillRect/>
          </a:stretch>
        </p:blipFill>
        <p:spPr>
          <a:xfrm>
            <a:off x="3736599" y="3997270"/>
            <a:ext cx="4179355" cy="3070772"/>
          </a:xfrm>
          <a:prstGeom prst="rect">
            <a:avLst/>
          </a:prstGeom>
        </p:spPr>
      </p:pic>
      <p:sp>
        <p:nvSpPr>
          <p:cNvPr id="9" name="object 3">
            <a:extLst>
              <a:ext uri="{FF2B5EF4-FFF2-40B4-BE49-F238E27FC236}">
                <a16:creationId xmlns:a16="http://schemas.microsoft.com/office/drawing/2014/main" id="{0CD046AC-174F-839B-604C-652217A36660}"/>
              </a:ext>
            </a:extLst>
          </p:cNvPr>
          <p:cNvSpPr txBox="1"/>
          <p:nvPr/>
        </p:nvSpPr>
        <p:spPr>
          <a:xfrm>
            <a:off x="2439091" y="2073463"/>
            <a:ext cx="6385191" cy="1574534"/>
          </a:xfrm>
          <a:prstGeom prst="rect">
            <a:avLst/>
          </a:prstGeom>
        </p:spPr>
        <p:txBody>
          <a:bodyPr vert="horz" wrap="square" lIns="0" tIns="14605" rIns="0" bIns="0" rtlCol="0">
            <a:spAutoFit/>
          </a:bodyPr>
          <a:lstStyle/>
          <a:p>
            <a:pPr marR="5080" algn="ctr">
              <a:lnSpc>
                <a:spcPts val="6285"/>
              </a:lnSpc>
              <a:spcBef>
                <a:spcPts val="115"/>
              </a:spcBef>
            </a:pPr>
            <a:r>
              <a:rPr lang="fr-FR" sz="4600" spc="-20" dirty="0">
                <a:solidFill>
                  <a:srgbClr val="0080B5"/>
                </a:solidFill>
                <a:latin typeface="Tahoma" panose="020B0604030504040204" pitchFamily="34" charset="0"/>
                <a:ea typeface="Tahoma" panose="020B0604030504040204" pitchFamily="34" charset="0"/>
                <a:cs typeface="Tahoma" panose="020B0604030504040204" pitchFamily="34" charset="0"/>
              </a:rPr>
              <a:t>Le Commerce en région</a:t>
            </a:r>
          </a:p>
          <a:p>
            <a:pPr marR="5080" algn="ctr">
              <a:lnSpc>
                <a:spcPts val="6285"/>
              </a:lnSpc>
              <a:spcBef>
                <a:spcPts val="115"/>
              </a:spcBef>
            </a:pPr>
            <a:r>
              <a:rPr lang="fr-FR" sz="4600" spc="-330" dirty="0">
                <a:latin typeface="Lucida Sans" panose="020B0602030504020204" pitchFamily="34" charset="0"/>
                <a:cs typeface="Trebuchet MS"/>
              </a:rPr>
              <a:t>Actifs en emploi</a:t>
            </a:r>
            <a:endParaRPr sz="4600" dirty="0">
              <a:latin typeface="Lucida Sans" panose="020B0602030504020204" pitchFamily="34" charset="0"/>
              <a:cs typeface="Trebuchet MS"/>
            </a:endParaRPr>
          </a:p>
        </p:txBody>
      </p:sp>
      <p:pic>
        <p:nvPicPr>
          <p:cNvPr id="11" name="Image 10" descr="Une image contenant capture d’écran, Graphique, graphisme, clipart&#10;&#10;Description générée automatiquement">
            <a:extLst>
              <a:ext uri="{FF2B5EF4-FFF2-40B4-BE49-F238E27FC236}">
                <a16:creationId xmlns:a16="http://schemas.microsoft.com/office/drawing/2014/main" id="{4D801D8F-2520-130C-6DBE-40C2884F5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grpSp>
        <p:nvGrpSpPr>
          <p:cNvPr id="2" name="Groupe 1">
            <a:extLst>
              <a:ext uri="{FF2B5EF4-FFF2-40B4-BE49-F238E27FC236}">
                <a16:creationId xmlns:a16="http://schemas.microsoft.com/office/drawing/2014/main" id="{A3997CE8-4F5B-7FF4-01F3-8C675CBFDF01}"/>
              </a:ext>
            </a:extLst>
          </p:cNvPr>
          <p:cNvGrpSpPr/>
          <p:nvPr/>
        </p:nvGrpSpPr>
        <p:grpSpPr>
          <a:xfrm>
            <a:off x="5335729" y="3708849"/>
            <a:ext cx="591913" cy="591913"/>
            <a:chOff x="2686585" y="1960311"/>
            <a:chExt cx="591913" cy="591913"/>
          </a:xfrm>
        </p:grpSpPr>
        <p:grpSp>
          <p:nvGrpSpPr>
            <p:cNvPr id="3" name="Groupe 2">
              <a:extLst>
                <a:ext uri="{FF2B5EF4-FFF2-40B4-BE49-F238E27FC236}">
                  <a16:creationId xmlns:a16="http://schemas.microsoft.com/office/drawing/2014/main" id="{56A158F0-9726-E74E-1D29-1896DB7A3A4A}"/>
                </a:ext>
              </a:extLst>
            </p:cNvPr>
            <p:cNvGrpSpPr/>
            <p:nvPr/>
          </p:nvGrpSpPr>
          <p:grpSpPr>
            <a:xfrm>
              <a:off x="2686585" y="1960311"/>
              <a:ext cx="591913" cy="591913"/>
              <a:chOff x="707183" y="1984658"/>
              <a:chExt cx="591913" cy="591913"/>
            </a:xfrm>
          </p:grpSpPr>
          <p:sp>
            <p:nvSpPr>
              <p:cNvPr id="7" name="Ellipse 6">
                <a:extLst>
                  <a:ext uri="{FF2B5EF4-FFF2-40B4-BE49-F238E27FC236}">
                    <a16:creationId xmlns:a16="http://schemas.microsoft.com/office/drawing/2014/main" id="{FC389763-22D5-91D3-7D4F-37201DEAA5AE}"/>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79648432-C23C-5F90-77AF-5F0FD9179B2E}"/>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6" name="Graphique 5" descr="Employé de bureau avec un remplissage uni">
              <a:extLst>
                <a:ext uri="{FF2B5EF4-FFF2-40B4-BE49-F238E27FC236}">
                  <a16:creationId xmlns:a16="http://schemas.microsoft.com/office/drawing/2014/main" id="{CB0C2375-A668-4B3A-83A2-A250012BF1F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99637" y="1973363"/>
              <a:ext cx="565808" cy="565808"/>
            </a:xfrm>
            <a:prstGeom prst="rect">
              <a:avLst/>
            </a:prstGeom>
          </p:spPr>
        </p:pic>
      </p:grpSp>
    </p:spTree>
    <p:extLst>
      <p:ext uri="{BB962C8B-B14F-4D97-AF65-F5344CB8AC3E}">
        <p14:creationId xmlns:p14="http://schemas.microsoft.com/office/powerpoint/2010/main" val="1381434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B0BF1-6B32-4952-A146-9D0B7196AF79}"/>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4477D084-22B0-668A-B62C-F6EE558BE7EB}"/>
              </a:ext>
            </a:extLst>
          </p:cNvPr>
          <p:cNvSpPr txBox="1">
            <a:spLocks noGrp="1"/>
          </p:cNvSpPr>
          <p:nvPr>
            <p:ph type="title"/>
          </p:nvPr>
        </p:nvSpPr>
        <p:spPr>
          <a:xfrm>
            <a:off x="906448" y="498087"/>
            <a:ext cx="6857325" cy="568744"/>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Le Commerce, un secteur « jeune »</a:t>
            </a:r>
            <a:endParaRPr sz="3600" spc="-320" dirty="0">
              <a:latin typeface="Lucida Sans" panose="020B0602030504020204" pitchFamily="34" charset="0"/>
            </a:endParaRPr>
          </a:p>
        </p:txBody>
      </p:sp>
      <p:pic>
        <p:nvPicPr>
          <p:cNvPr id="8" name="object 3">
            <a:extLst>
              <a:ext uri="{FF2B5EF4-FFF2-40B4-BE49-F238E27FC236}">
                <a16:creationId xmlns:a16="http://schemas.microsoft.com/office/drawing/2014/main" id="{CEBD3932-7CA4-8401-C5BD-3FF0A5C5BFF9}"/>
              </a:ext>
            </a:extLst>
          </p:cNvPr>
          <p:cNvPicPr/>
          <p:nvPr/>
        </p:nvPicPr>
        <p:blipFill>
          <a:blip r:embed="rId3" cstate="print"/>
          <a:stretch>
            <a:fillRect/>
          </a:stretch>
        </p:blipFill>
        <p:spPr>
          <a:xfrm>
            <a:off x="7991474" y="819150"/>
            <a:ext cx="3438524" cy="3143249"/>
          </a:xfrm>
          <a:prstGeom prst="rect">
            <a:avLst/>
          </a:prstGeom>
        </p:spPr>
      </p:pic>
      <p:pic>
        <p:nvPicPr>
          <p:cNvPr id="9" name="object 14">
            <a:extLst>
              <a:ext uri="{FF2B5EF4-FFF2-40B4-BE49-F238E27FC236}">
                <a16:creationId xmlns:a16="http://schemas.microsoft.com/office/drawing/2014/main" id="{446A52C1-84D7-BC8A-49EB-1AA99A69CA2C}"/>
              </a:ext>
            </a:extLst>
          </p:cNvPr>
          <p:cNvPicPr/>
          <p:nvPr/>
        </p:nvPicPr>
        <p:blipFill>
          <a:blip r:embed="rId4" cstate="print"/>
          <a:stretch>
            <a:fillRect/>
          </a:stretch>
        </p:blipFill>
        <p:spPr>
          <a:xfrm>
            <a:off x="7485907" y="1399547"/>
            <a:ext cx="1645919" cy="2130801"/>
          </a:xfrm>
          <a:prstGeom prst="rect">
            <a:avLst/>
          </a:prstGeom>
        </p:spPr>
      </p:pic>
      <p:pic>
        <p:nvPicPr>
          <p:cNvPr id="10" name="object 15">
            <a:extLst>
              <a:ext uri="{FF2B5EF4-FFF2-40B4-BE49-F238E27FC236}">
                <a16:creationId xmlns:a16="http://schemas.microsoft.com/office/drawing/2014/main" id="{DBC027D7-8CC0-05C5-357B-839A1B0F00A6}"/>
              </a:ext>
            </a:extLst>
          </p:cNvPr>
          <p:cNvPicPr/>
          <p:nvPr/>
        </p:nvPicPr>
        <p:blipFill>
          <a:blip r:embed="rId5" cstate="print"/>
          <a:stretch>
            <a:fillRect/>
          </a:stretch>
        </p:blipFill>
        <p:spPr>
          <a:xfrm rot="16200000">
            <a:off x="9553980" y="4029075"/>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8DD2C964-7CBE-4D0A-5F8C-982DDE43CB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DE3CF947-C6AA-DEEC-79BE-7D4DD3BE0723}"/>
              </a:ext>
            </a:extLst>
          </p:cNvPr>
          <p:cNvCxnSpPr>
            <a:cxnSpLocks/>
          </p:cNvCxnSpPr>
          <p:nvPr/>
        </p:nvCxnSpPr>
        <p:spPr>
          <a:xfrm>
            <a:off x="966834" y="1313276"/>
            <a:ext cx="6796939"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8CDDDBA0-0DAD-FB18-C8D1-A0304689552B}"/>
              </a:ext>
            </a:extLst>
          </p:cNvPr>
          <p:cNvSpPr txBox="1"/>
          <p:nvPr/>
        </p:nvSpPr>
        <p:spPr>
          <a:xfrm>
            <a:off x="845189" y="1580535"/>
            <a:ext cx="7280894" cy="140038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285 720 </a:t>
            </a:r>
            <a:r>
              <a:rPr lang="fr-FR" sz="1700" dirty="0">
                <a:latin typeface="Tahoma" panose="020B0604030504040204" pitchFamily="34" charset="0"/>
                <a:ea typeface="Tahoma" panose="020B0604030504040204" pitchFamily="34" charset="0"/>
                <a:cs typeface="Tahoma" panose="020B0604030504040204" pitchFamily="34" charset="0"/>
              </a:rPr>
              <a:t>actifs en emploi (salarié et non salarié), </a:t>
            </a:r>
          </a:p>
          <a:p>
            <a:r>
              <a:rPr lang="fr-FR" sz="1700" dirty="0">
                <a:latin typeface="Tahoma" panose="020B0604030504040204" pitchFamily="34" charset="0"/>
                <a:ea typeface="Tahoma" panose="020B0604030504040204" pitchFamily="34" charset="0"/>
                <a:cs typeface="Tahoma" panose="020B0604030504040204" pitchFamily="34" charset="0"/>
              </a:rPr>
              <a:t>    soit 13 % de l’emploi régional. </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47 % </a:t>
            </a:r>
            <a:r>
              <a:rPr lang="fr-FR" sz="1700" dirty="0">
                <a:latin typeface="Tahoma" panose="020B0604030504040204" pitchFamily="34" charset="0"/>
                <a:ea typeface="Tahoma" panose="020B0604030504040204" pitchFamily="34" charset="0"/>
                <a:cs typeface="Tahoma" panose="020B0604030504040204" pitchFamily="34" charset="0"/>
              </a:rPr>
              <a:t>de </a:t>
            </a:r>
            <a:r>
              <a:rPr lang="fr-FR" sz="1700" b="1" dirty="0">
                <a:latin typeface="Tahoma" panose="020B0604030504040204" pitchFamily="34" charset="0"/>
                <a:ea typeface="Tahoma" panose="020B0604030504040204" pitchFamily="34" charset="0"/>
                <a:cs typeface="Tahoma" panose="020B0604030504040204" pitchFamily="34" charset="0"/>
              </a:rPr>
              <a:t>femmes</a:t>
            </a:r>
            <a:r>
              <a:rPr lang="fr-FR" sz="1700" dirty="0">
                <a:latin typeface="Tahoma" panose="020B0604030504040204" pitchFamily="34" charset="0"/>
                <a:ea typeface="Tahoma" panose="020B0604030504040204" pitchFamily="34" charset="0"/>
                <a:cs typeface="Tahoma" panose="020B0604030504040204" pitchFamily="34" charset="0"/>
              </a:rPr>
              <a:t> (49 % tous secteurs).</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23 % </a:t>
            </a:r>
            <a:r>
              <a:rPr lang="fr-FR" sz="1700" dirty="0">
                <a:latin typeface="Tahoma" panose="020B0604030504040204" pitchFamily="34" charset="0"/>
                <a:ea typeface="Tahoma" panose="020B0604030504040204" pitchFamily="34" charset="0"/>
                <a:cs typeface="Tahoma" panose="020B0604030504040204" pitchFamily="34" charset="0"/>
              </a:rPr>
              <a:t>ont </a:t>
            </a:r>
            <a:r>
              <a:rPr lang="fr-FR" sz="1700" b="1" dirty="0">
                <a:latin typeface="Tahoma" panose="020B0604030504040204" pitchFamily="34" charset="0"/>
                <a:ea typeface="Tahoma" panose="020B0604030504040204" pitchFamily="34" charset="0"/>
                <a:cs typeface="Tahoma" panose="020B0604030504040204" pitchFamily="34" charset="0"/>
              </a:rPr>
              <a:t>moins de 30 ans </a:t>
            </a:r>
            <a:r>
              <a:rPr lang="fr-FR" sz="1700" dirty="0">
                <a:latin typeface="Tahoma" panose="020B0604030504040204" pitchFamily="34" charset="0"/>
                <a:ea typeface="Tahoma" panose="020B0604030504040204" pitchFamily="34" charset="0"/>
                <a:cs typeface="Tahoma" panose="020B0604030504040204" pitchFamily="34" charset="0"/>
              </a:rPr>
              <a:t>(18 % tous secteurs).</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33 % </a:t>
            </a:r>
            <a:r>
              <a:rPr lang="fr-FR" sz="1700" dirty="0">
                <a:latin typeface="Tahoma" panose="020B0604030504040204" pitchFamily="34" charset="0"/>
                <a:ea typeface="Tahoma" panose="020B0604030504040204" pitchFamily="34" charset="0"/>
                <a:cs typeface="Tahoma" panose="020B0604030504040204" pitchFamily="34" charset="0"/>
              </a:rPr>
              <a:t>sont des </a:t>
            </a:r>
            <a:r>
              <a:rPr lang="fr-FR" sz="1700" b="1" dirty="0">
                <a:latin typeface="Tahoma" panose="020B0604030504040204" pitchFamily="34" charset="0"/>
                <a:ea typeface="Tahoma" panose="020B0604030504040204" pitchFamily="34" charset="0"/>
                <a:cs typeface="Tahoma" panose="020B0604030504040204" pitchFamily="34" charset="0"/>
              </a:rPr>
              <a:t>employés</a:t>
            </a:r>
            <a:r>
              <a:rPr lang="fr-FR" sz="1700" dirty="0">
                <a:latin typeface="Tahoma" panose="020B0604030504040204" pitchFamily="34" charset="0"/>
                <a:ea typeface="Tahoma" panose="020B0604030504040204" pitchFamily="34" charset="0"/>
                <a:cs typeface="Tahoma" panose="020B0604030504040204" pitchFamily="34" charset="0"/>
              </a:rPr>
              <a:t> (28 % tous secteurs).</a:t>
            </a:r>
          </a:p>
        </p:txBody>
      </p:sp>
      <p:sp>
        <p:nvSpPr>
          <p:cNvPr id="24" name="ZoneTexte 23">
            <a:extLst>
              <a:ext uri="{FF2B5EF4-FFF2-40B4-BE49-F238E27FC236}">
                <a16:creationId xmlns:a16="http://schemas.microsoft.com/office/drawing/2014/main" id="{E7E9A5B1-72BD-2CAA-F3DD-F3434AB91C54}"/>
              </a:ext>
            </a:extLst>
          </p:cNvPr>
          <p:cNvSpPr txBox="1"/>
          <p:nvPr/>
        </p:nvSpPr>
        <p:spPr>
          <a:xfrm>
            <a:off x="951531" y="6202127"/>
            <a:ext cx="7174552"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Insee – RP au lieu de résidence (2021-2025, millésimé 2023) – Traitement Carif-Oref Paca </a:t>
            </a:r>
          </a:p>
        </p:txBody>
      </p:sp>
      <p:grpSp>
        <p:nvGrpSpPr>
          <p:cNvPr id="6" name="Groupe 5">
            <a:extLst>
              <a:ext uri="{FF2B5EF4-FFF2-40B4-BE49-F238E27FC236}">
                <a16:creationId xmlns:a16="http://schemas.microsoft.com/office/drawing/2014/main" id="{3C4EC5DE-03BF-6A25-5EC1-460291D2D594}"/>
              </a:ext>
            </a:extLst>
          </p:cNvPr>
          <p:cNvGrpSpPr/>
          <p:nvPr/>
        </p:nvGrpSpPr>
        <p:grpSpPr>
          <a:xfrm>
            <a:off x="117687" y="486502"/>
            <a:ext cx="591913" cy="591913"/>
            <a:chOff x="2686585" y="1960311"/>
            <a:chExt cx="591913" cy="591913"/>
          </a:xfrm>
        </p:grpSpPr>
        <p:grpSp>
          <p:nvGrpSpPr>
            <p:cNvPr id="11" name="Groupe 10">
              <a:extLst>
                <a:ext uri="{FF2B5EF4-FFF2-40B4-BE49-F238E27FC236}">
                  <a16:creationId xmlns:a16="http://schemas.microsoft.com/office/drawing/2014/main" id="{6742CC1F-CD4B-E4BC-9D2C-E4E58664CEEF}"/>
                </a:ext>
              </a:extLst>
            </p:cNvPr>
            <p:cNvGrpSpPr/>
            <p:nvPr/>
          </p:nvGrpSpPr>
          <p:grpSpPr>
            <a:xfrm>
              <a:off x="2686585" y="1960311"/>
              <a:ext cx="591913" cy="591913"/>
              <a:chOff x="707183" y="1984658"/>
              <a:chExt cx="591913" cy="591913"/>
            </a:xfrm>
          </p:grpSpPr>
          <p:sp>
            <p:nvSpPr>
              <p:cNvPr id="15" name="Ellipse 14">
                <a:extLst>
                  <a:ext uri="{FF2B5EF4-FFF2-40B4-BE49-F238E27FC236}">
                    <a16:creationId xmlns:a16="http://schemas.microsoft.com/office/drawing/2014/main" id="{FC5B80BB-E669-9CAD-4A73-78C6F56C6ED7}"/>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C3583FE8-8C97-5D5A-23FB-A788FA3139C1}"/>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4" name="Graphique 13" descr="Employé de bureau avec un remplissage uni">
              <a:extLst>
                <a:ext uri="{FF2B5EF4-FFF2-40B4-BE49-F238E27FC236}">
                  <a16:creationId xmlns:a16="http://schemas.microsoft.com/office/drawing/2014/main" id="{59573DAB-1FEF-1B7F-36ED-354FD18012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99637" y="1973363"/>
              <a:ext cx="565808" cy="565808"/>
            </a:xfrm>
            <a:prstGeom prst="rect">
              <a:avLst/>
            </a:prstGeom>
          </p:spPr>
        </p:pic>
      </p:grpSp>
      <p:pic>
        <p:nvPicPr>
          <p:cNvPr id="3" name="Image 2">
            <a:extLst>
              <a:ext uri="{FF2B5EF4-FFF2-40B4-BE49-F238E27FC236}">
                <a16:creationId xmlns:a16="http://schemas.microsoft.com/office/drawing/2014/main" id="{C2D2E7F4-B8E1-FDA1-9CB3-96B643794FB8}"/>
              </a:ext>
            </a:extLst>
          </p:cNvPr>
          <p:cNvPicPr>
            <a:picLocks noChangeAspect="1"/>
          </p:cNvPicPr>
          <p:nvPr/>
        </p:nvPicPr>
        <p:blipFill>
          <a:blip r:embed="rId8"/>
          <a:stretch>
            <a:fillRect/>
          </a:stretch>
        </p:blipFill>
        <p:spPr>
          <a:xfrm>
            <a:off x="845189" y="2992869"/>
            <a:ext cx="7100435" cy="3067832"/>
          </a:xfrm>
          <a:prstGeom prst="rect">
            <a:avLst/>
          </a:prstGeom>
        </p:spPr>
      </p:pic>
    </p:spTree>
    <p:extLst>
      <p:ext uri="{BB962C8B-B14F-4D97-AF65-F5344CB8AC3E}">
        <p14:creationId xmlns:p14="http://schemas.microsoft.com/office/powerpoint/2010/main" val="2495934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BCC79-7144-B579-FEEF-94B4E61A35A8}"/>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30CA3B88-75C7-D4B1-898D-2D39F47426D3}"/>
              </a:ext>
            </a:extLst>
          </p:cNvPr>
          <p:cNvPicPr/>
          <p:nvPr/>
        </p:nvPicPr>
        <p:blipFill>
          <a:blip r:embed="rId3" cstate="print"/>
          <a:stretch>
            <a:fillRect/>
          </a:stretch>
        </p:blipFill>
        <p:spPr>
          <a:xfrm>
            <a:off x="7310716" y="-215153"/>
            <a:ext cx="5257799" cy="3924002"/>
          </a:xfrm>
          <a:prstGeom prst="rect">
            <a:avLst/>
          </a:prstGeom>
        </p:spPr>
      </p:pic>
      <p:sp>
        <p:nvSpPr>
          <p:cNvPr id="5" name="object 8">
            <a:extLst>
              <a:ext uri="{FF2B5EF4-FFF2-40B4-BE49-F238E27FC236}">
                <a16:creationId xmlns:a16="http://schemas.microsoft.com/office/drawing/2014/main" id="{477FBE3C-5768-5EEE-3E3E-4781974888AF}"/>
              </a:ext>
            </a:extLst>
          </p:cNvPr>
          <p:cNvSpPr/>
          <p:nvPr/>
        </p:nvSpPr>
        <p:spPr>
          <a:xfrm>
            <a:off x="9591674" y="4505325"/>
            <a:ext cx="561975" cy="561340"/>
          </a:xfrm>
          <a:custGeom>
            <a:avLst/>
            <a:gdLst/>
            <a:ahLst/>
            <a:cxnLst/>
            <a:rect l="l" t="t" r="r" b="b"/>
            <a:pathLst>
              <a:path w="561975" h="561339">
                <a:moveTo>
                  <a:pt x="280987" y="561343"/>
                </a:moveTo>
                <a:lnTo>
                  <a:pt x="239758" y="558305"/>
                </a:lnTo>
                <a:lnTo>
                  <a:pt x="199421" y="549257"/>
                </a:lnTo>
                <a:lnTo>
                  <a:pt x="160849" y="534396"/>
                </a:lnTo>
                <a:lnTo>
                  <a:pt x="124879" y="514041"/>
                </a:lnTo>
                <a:lnTo>
                  <a:pt x="92287" y="488636"/>
                </a:lnTo>
                <a:lnTo>
                  <a:pt x="63781" y="458728"/>
                </a:lnTo>
                <a:lnTo>
                  <a:pt x="39976" y="424965"/>
                </a:lnTo>
                <a:lnTo>
                  <a:pt x="21388" y="388080"/>
                </a:lnTo>
                <a:lnTo>
                  <a:pt x="8420" y="348869"/>
                </a:lnTo>
                <a:lnTo>
                  <a:pt x="1353" y="308182"/>
                </a:lnTo>
                <a:lnTo>
                  <a:pt x="0" y="280671"/>
                </a:lnTo>
                <a:lnTo>
                  <a:pt x="84" y="273781"/>
                </a:lnTo>
                <a:lnTo>
                  <a:pt x="4136" y="232689"/>
                </a:lnTo>
                <a:lnTo>
                  <a:pt x="14182" y="192628"/>
                </a:lnTo>
                <a:lnTo>
                  <a:pt x="30001" y="154480"/>
                </a:lnTo>
                <a:lnTo>
                  <a:pt x="51257" y="119056"/>
                </a:lnTo>
                <a:lnTo>
                  <a:pt x="77481" y="87138"/>
                </a:lnTo>
                <a:lnTo>
                  <a:pt x="108116" y="59403"/>
                </a:lnTo>
                <a:lnTo>
                  <a:pt x="142487" y="36463"/>
                </a:lnTo>
                <a:lnTo>
                  <a:pt x="179863" y="18806"/>
                </a:lnTo>
                <a:lnTo>
                  <a:pt x="219420" y="6820"/>
                </a:lnTo>
                <a:lnTo>
                  <a:pt x="260318" y="760"/>
                </a:lnTo>
                <a:lnTo>
                  <a:pt x="280987" y="0"/>
                </a:lnTo>
                <a:lnTo>
                  <a:pt x="287885" y="84"/>
                </a:lnTo>
                <a:lnTo>
                  <a:pt x="329023" y="4131"/>
                </a:lnTo>
                <a:lnTo>
                  <a:pt x="369130" y="14166"/>
                </a:lnTo>
                <a:lnTo>
                  <a:pt x="407320" y="29967"/>
                </a:lnTo>
                <a:lnTo>
                  <a:pt x="442784" y="51199"/>
                </a:lnTo>
                <a:lnTo>
                  <a:pt x="474738" y="77394"/>
                </a:lnTo>
                <a:lnTo>
                  <a:pt x="502504" y="107995"/>
                </a:lnTo>
                <a:lnTo>
                  <a:pt x="525470" y="142327"/>
                </a:lnTo>
                <a:lnTo>
                  <a:pt x="543147" y="179661"/>
                </a:lnTo>
                <a:lnTo>
                  <a:pt x="555147" y="219174"/>
                </a:lnTo>
                <a:lnTo>
                  <a:pt x="561213" y="260026"/>
                </a:lnTo>
                <a:lnTo>
                  <a:pt x="561975" y="280671"/>
                </a:lnTo>
                <a:lnTo>
                  <a:pt x="561890" y="287561"/>
                </a:lnTo>
                <a:lnTo>
                  <a:pt x="557838" y="328653"/>
                </a:lnTo>
                <a:lnTo>
                  <a:pt x="547792" y="368715"/>
                </a:lnTo>
                <a:lnTo>
                  <a:pt x="531973" y="406863"/>
                </a:lnTo>
                <a:lnTo>
                  <a:pt x="510717" y="442286"/>
                </a:lnTo>
                <a:lnTo>
                  <a:pt x="484493" y="474204"/>
                </a:lnTo>
                <a:lnTo>
                  <a:pt x="453858" y="501939"/>
                </a:lnTo>
                <a:lnTo>
                  <a:pt x="419487" y="524879"/>
                </a:lnTo>
                <a:lnTo>
                  <a:pt x="382111" y="542537"/>
                </a:lnTo>
                <a:lnTo>
                  <a:pt x="342554" y="554523"/>
                </a:lnTo>
                <a:lnTo>
                  <a:pt x="301656" y="560583"/>
                </a:lnTo>
                <a:lnTo>
                  <a:pt x="280987" y="561343"/>
                </a:lnTo>
                <a:close/>
              </a:path>
            </a:pathLst>
          </a:custGeom>
          <a:solidFill>
            <a:srgbClr val="ED702D"/>
          </a:solidFill>
        </p:spPr>
        <p:txBody>
          <a:bodyPr wrap="square" lIns="0" tIns="0" rIns="0" bIns="0" rtlCol="0"/>
          <a:lstStyle/>
          <a:p>
            <a:endParaRPr/>
          </a:p>
        </p:txBody>
      </p:sp>
      <p:pic>
        <p:nvPicPr>
          <p:cNvPr id="8" name="object 7">
            <a:extLst>
              <a:ext uri="{FF2B5EF4-FFF2-40B4-BE49-F238E27FC236}">
                <a16:creationId xmlns:a16="http://schemas.microsoft.com/office/drawing/2014/main" id="{62FA0C89-357C-E42A-6BD9-9CF77DC9F740}"/>
              </a:ext>
            </a:extLst>
          </p:cNvPr>
          <p:cNvPicPr/>
          <p:nvPr/>
        </p:nvPicPr>
        <p:blipFill>
          <a:blip r:embed="rId4" cstate="print"/>
          <a:stretch>
            <a:fillRect/>
          </a:stretch>
        </p:blipFill>
        <p:spPr>
          <a:xfrm>
            <a:off x="3736599" y="3997270"/>
            <a:ext cx="4179355" cy="3070772"/>
          </a:xfrm>
          <a:prstGeom prst="rect">
            <a:avLst/>
          </a:prstGeom>
        </p:spPr>
      </p:pic>
      <p:sp>
        <p:nvSpPr>
          <p:cNvPr id="9" name="object 3">
            <a:extLst>
              <a:ext uri="{FF2B5EF4-FFF2-40B4-BE49-F238E27FC236}">
                <a16:creationId xmlns:a16="http://schemas.microsoft.com/office/drawing/2014/main" id="{9D794670-8BB6-5E2D-8F3B-BFAAD4421A78}"/>
              </a:ext>
            </a:extLst>
          </p:cNvPr>
          <p:cNvSpPr txBox="1"/>
          <p:nvPr/>
        </p:nvSpPr>
        <p:spPr>
          <a:xfrm>
            <a:off x="2439091" y="2073463"/>
            <a:ext cx="6385191" cy="1574534"/>
          </a:xfrm>
          <a:prstGeom prst="rect">
            <a:avLst/>
          </a:prstGeom>
        </p:spPr>
        <p:txBody>
          <a:bodyPr vert="horz" wrap="square" lIns="0" tIns="14605" rIns="0" bIns="0" rtlCol="0">
            <a:spAutoFit/>
          </a:bodyPr>
          <a:lstStyle/>
          <a:p>
            <a:pPr marR="5080" algn="ctr">
              <a:lnSpc>
                <a:spcPts val="6285"/>
              </a:lnSpc>
              <a:spcBef>
                <a:spcPts val="115"/>
              </a:spcBef>
            </a:pPr>
            <a:r>
              <a:rPr lang="fr-FR" sz="4600" spc="-20" dirty="0">
                <a:solidFill>
                  <a:srgbClr val="0080B5"/>
                </a:solidFill>
                <a:latin typeface="Tahoma" panose="020B0604030504040204" pitchFamily="34" charset="0"/>
                <a:ea typeface="Tahoma" panose="020B0604030504040204" pitchFamily="34" charset="0"/>
                <a:cs typeface="Tahoma" panose="020B0604030504040204" pitchFamily="34" charset="0"/>
              </a:rPr>
              <a:t>Le Commerce en région</a:t>
            </a:r>
          </a:p>
          <a:p>
            <a:pPr marR="5080" algn="ctr">
              <a:lnSpc>
                <a:spcPts val="6285"/>
              </a:lnSpc>
              <a:spcBef>
                <a:spcPts val="115"/>
              </a:spcBef>
            </a:pPr>
            <a:r>
              <a:rPr lang="fr-FR" sz="4600" spc="-330" dirty="0">
                <a:latin typeface="Lucida Sans" panose="020B0602030504020204" pitchFamily="34" charset="0"/>
                <a:cs typeface="Trebuchet MS"/>
              </a:rPr>
              <a:t>Conditions d’emploi</a:t>
            </a:r>
            <a:endParaRPr sz="4600" dirty="0">
              <a:latin typeface="Lucida Sans" panose="020B0602030504020204" pitchFamily="34" charset="0"/>
              <a:cs typeface="Trebuchet MS"/>
            </a:endParaRPr>
          </a:p>
        </p:txBody>
      </p:sp>
      <p:pic>
        <p:nvPicPr>
          <p:cNvPr id="11" name="Image 10" descr="Une image contenant capture d’écran, Graphique, graphisme, clipart&#10;&#10;Description générée automatiquement">
            <a:extLst>
              <a:ext uri="{FF2B5EF4-FFF2-40B4-BE49-F238E27FC236}">
                <a16:creationId xmlns:a16="http://schemas.microsoft.com/office/drawing/2014/main" id="{7CCB0F43-4E50-C52E-807C-CF45C98B4D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grpSp>
        <p:nvGrpSpPr>
          <p:cNvPr id="2" name="Groupe 1">
            <a:extLst>
              <a:ext uri="{FF2B5EF4-FFF2-40B4-BE49-F238E27FC236}">
                <a16:creationId xmlns:a16="http://schemas.microsoft.com/office/drawing/2014/main" id="{38510397-6163-6DD9-3F9A-CA37527B8010}"/>
              </a:ext>
            </a:extLst>
          </p:cNvPr>
          <p:cNvGrpSpPr/>
          <p:nvPr/>
        </p:nvGrpSpPr>
        <p:grpSpPr>
          <a:xfrm>
            <a:off x="5426249" y="3781320"/>
            <a:ext cx="591913" cy="591913"/>
            <a:chOff x="3718900" y="3812056"/>
            <a:chExt cx="591913" cy="591913"/>
          </a:xfrm>
        </p:grpSpPr>
        <p:grpSp>
          <p:nvGrpSpPr>
            <p:cNvPr id="3" name="Groupe 2">
              <a:extLst>
                <a:ext uri="{FF2B5EF4-FFF2-40B4-BE49-F238E27FC236}">
                  <a16:creationId xmlns:a16="http://schemas.microsoft.com/office/drawing/2014/main" id="{613B913B-9922-2F42-8527-3C7E1DE105CF}"/>
                </a:ext>
              </a:extLst>
            </p:cNvPr>
            <p:cNvGrpSpPr/>
            <p:nvPr/>
          </p:nvGrpSpPr>
          <p:grpSpPr>
            <a:xfrm>
              <a:off x="3718900" y="3812056"/>
              <a:ext cx="591913" cy="591913"/>
              <a:chOff x="707183" y="1984658"/>
              <a:chExt cx="591913" cy="591913"/>
            </a:xfrm>
          </p:grpSpPr>
          <p:sp>
            <p:nvSpPr>
              <p:cNvPr id="7" name="Ellipse 6">
                <a:extLst>
                  <a:ext uri="{FF2B5EF4-FFF2-40B4-BE49-F238E27FC236}">
                    <a16:creationId xmlns:a16="http://schemas.microsoft.com/office/drawing/2014/main" id="{4D44F109-6FB4-D479-6722-C46160A016C9}"/>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B4C517BC-E761-0411-A75E-CDACF1D84BBF}"/>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6" name="Graphique 5" descr="Poignée de main avec un remplissage uni">
              <a:extLst>
                <a:ext uri="{FF2B5EF4-FFF2-40B4-BE49-F238E27FC236}">
                  <a16:creationId xmlns:a16="http://schemas.microsoft.com/office/drawing/2014/main" id="{931A05E0-7527-B432-5D14-BB54A4871E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29581" y="3822737"/>
              <a:ext cx="570551" cy="570551"/>
            </a:xfrm>
            <a:prstGeom prst="rect">
              <a:avLst/>
            </a:prstGeom>
          </p:spPr>
        </p:pic>
      </p:grpSp>
    </p:spTree>
    <p:extLst>
      <p:ext uri="{BB962C8B-B14F-4D97-AF65-F5344CB8AC3E}">
        <p14:creationId xmlns:p14="http://schemas.microsoft.com/office/powerpoint/2010/main" val="2345128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2885-0BD1-E628-6683-A7070D231603}"/>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EE874249-7FEE-6583-979E-FF4E5277ACCB}"/>
              </a:ext>
            </a:extLst>
          </p:cNvPr>
          <p:cNvSpPr txBox="1">
            <a:spLocks noGrp="1"/>
          </p:cNvSpPr>
          <p:nvPr>
            <p:ph type="title"/>
          </p:nvPr>
        </p:nvSpPr>
        <p:spPr>
          <a:xfrm>
            <a:off x="954202" y="-18470"/>
            <a:ext cx="7937477" cy="1122742"/>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Des emplois stables… </a:t>
            </a:r>
            <a:br>
              <a:rPr lang="fr-FR" sz="3600" spc="-290" dirty="0">
                <a:latin typeface="Lucida Sans" panose="020B0602030504020204" pitchFamily="34" charset="0"/>
              </a:rPr>
            </a:br>
            <a:r>
              <a:rPr lang="fr-FR" sz="3600" spc="-290" dirty="0">
                <a:latin typeface="Lucida Sans" panose="020B0602030504020204" pitchFamily="34" charset="0"/>
              </a:rPr>
              <a:t>mais un enjeu de rémunération</a:t>
            </a:r>
            <a:endParaRPr sz="3600" spc="-320" dirty="0">
              <a:latin typeface="Lucida Sans" panose="020B0602030504020204" pitchFamily="34" charset="0"/>
            </a:endParaRPr>
          </a:p>
        </p:txBody>
      </p:sp>
      <p:pic>
        <p:nvPicPr>
          <p:cNvPr id="8" name="object 3">
            <a:extLst>
              <a:ext uri="{FF2B5EF4-FFF2-40B4-BE49-F238E27FC236}">
                <a16:creationId xmlns:a16="http://schemas.microsoft.com/office/drawing/2014/main" id="{F7FA37FE-4F69-FA30-101B-E61259541D2D}"/>
              </a:ext>
            </a:extLst>
          </p:cNvPr>
          <p:cNvPicPr/>
          <p:nvPr/>
        </p:nvPicPr>
        <p:blipFill>
          <a:blip r:embed="rId3" cstate="print"/>
          <a:stretch>
            <a:fillRect/>
          </a:stretch>
        </p:blipFill>
        <p:spPr>
          <a:xfrm>
            <a:off x="7991474" y="819150"/>
            <a:ext cx="3438524" cy="3143249"/>
          </a:xfrm>
          <a:prstGeom prst="rect">
            <a:avLst/>
          </a:prstGeom>
        </p:spPr>
      </p:pic>
      <p:pic>
        <p:nvPicPr>
          <p:cNvPr id="9" name="object 14">
            <a:extLst>
              <a:ext uri="{FF2B5EF4-FFF2-40B4-BE49-F238E27FC236}">
                <a16:creationId xmlns:a16="http://schemas.microsoft.com/office/drawing/2014/main" id="{A5FFF143-358B-A407-5F65-8AAAF684C504}"/>
              </a:ext>
            </a:extLst>
          </p:cNvPr>
          <p:cNvPicPr/>
          <p:nvPr/>
        </p:nvPicPr>
        <p:blipFill>
          <a:blip r:embed="rId4" cstate="print"/>
          <a:stretch>
            <a:fillRect/>
          </a:stretch>
        </p:blipFill>
        <p:spPr>
          <a:xfrm>
            <a:off x="7770183" y="1348263"/>
            <a:ext cx="1645919" cy="2130801"/>
          </a:xfrm>
          <a:prstGeom prst="rect">
            <a:avLst/>
          </a:prstGeom>
        </p:spPr>
      </p:pic>
      <p:pic>
        <p:nvPicPr>
          <p:cNvPr id="10" name="object 15">
            <a:extLst>
              <a:ext uri="{FF2B5EF4-FFF2-40B4-BE49-F238E27FC236}">
                <a16:creationId xmlns:a16="http://schemas.microsoft.com/office/drawing/2014/main" id="{2C3625F5-2F34-2AB6-ED0D-D7365AFDF22B}"/>
              </a:ext>
            </a:extLst>
          </p:cNvPr>
          <p:cNvPicPr/>
          <p:nvPr/>
        </p:nvPicPr>
        <p:blipFill>
          <a:blip r:embed="rId5" cstate="print"/>
          <a:stretch>
            <a:fillRect/>
          </a:stretch>
        </p:blipFill>
        <p:spPr>
          <a:xfrm rot="16200000">
            <a:off x="9553980" y="4029075"/>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2D0CADAA-4E24-4836-4871-A9E41245DC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96453BAF-CA4D-FF60-079D-B7FE1F9FA0D2}"/>
              </a:ext>
            </a:extLst>
          </p:cNvPr>
          <p:cNvCxnSpPr>
            <a:cxnSpLocks/>
          </p:cNvCxnSpPr>
          <p:nvPr/>
        </p:nvCxnSpPr>
        <p:spPr>
          <a:xfrm>
            <a:off x="956356" y="1146790"/>
            <a:ext cx="5501929"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850EC903-97DE-FD1B-EA5D-D89F43C772B8}"/>
              </a:ext>
            </a:extLst>
          </p:cNvPr>
          <p:cNvSpPr txBox="1"/>
          <p:nvPr/>
        </p:nvSpPr>
        <p:spPr>
          <a:xfrm>
            <a:off x="835765" y="1244901"/>
            <a:ext cx="6858200" cy="140038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88 % </a:t>
            </a:r>
            <a:r>
              <a:rPr lang="fr-FR" sz="1700" dirty="0">
                <a:latin typeface="Tahoma" panose="020B0604030504040204" pitchFamily="34" charset="0"/>
                <a:ea typeface="Tahoma" panose="020B0604030504040204" pitchFamily="34" charset="0"/>
                <a:cs typeface="Tahoma" panose="020B0604030504040204" pitchFamily="34" charset="0"/>
              </a:rPr>
              <a:t>des salariés occupent des </a:t>
            </a:r>
            <a:r>
              <a:rPr lang="fr-FR" sz="1700" b="1" dirty="0">
                <a:latin typeface="Tahoma" panose="020B0604030504040204" pitchFamily="34" charset="0"/>
                <a:ea typeface="Tahoma" panose="020B0604030504040204" pitchFamily="34" charset="0"/>
                <a:cs typeface="Tahoma" panose="020B0604030504040204" pitchFamily="34" charset="0"/>
              </a:rPr>
              <a:t>emplois sans limite de durée </a:t>
            </a:r>
            <a:r>
              <a:rPr lang="fr-FR" sz="1700" dirty="0">
                <a:latin typeface="Tahoma" panose="020B0604030504040204" pitchFamily="34" charset="0"/>
                <a:ea typeface="Tahoma" panose="020B0604030504040204" pitchFamily="34" charset="0"/>
                <a:cs typeface="Tahoma" panose="020B0604030504040204" pitchFamily="34" charset="0"/>
              </a:rPr>
              <a:t>(85 % tous secteurs).</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15 % </a:t>
            </a:r>
            <a:r>
              <a:rPr lang="fr-FR" sz="1700" dirty="0">
                <a:latin typeface="Tahoma" panose="020B0604030504040204" pitchFamily="34" charset="0"/>
                <a:ea typeface="Tahoma" panose="020B0604030504040204" pitchFamily="34" charset="0"/>
                <a:cs typeface="Tahoma" panose="020B0604030504040204" pitchFamily="34" charset="0"/>
              </a:rPr>
              <a:t>de </a:t>
            </a:r>
            <a:r>
              <a:rPr lang="fr-FR" sz="1700" b="1" dirty="0">
                <a:latin typeface="Tahoma" panose="020B0604030504040204" pitchFamily="34" charset="0"/>
                <a:ea typeface="Tahoma" panose="020B0604030504040204" pitchFamily="34" charset="0"/>
                <a:cs typeface="Tahoma" panose="020B0604030504040204" pitchFamily="34" charset="0"/>
              </a:rPr>
              <a:t>temps partiel </a:t>
            </a:r>
            <a:r>
              <a:rPr lang="fr-FR" sz="1700" dirty="0">
                <a:latin typeface="Tahoma" panose="020B0604030504040204" pitchFamily="34" charset="0"/>
                <a:ea typeface="Tahoma" panose="020B0604030504040204" pitchFamily="34" charset="0"/>
                <a:cs typeface="Tahoma" panose="020B0604030504040204" pitchFamily="34" charset="0"/>
              </a:rPr>
              <a:t>(15 % tous secteurs), monte à </a:t>
            </a:r>
            <a:r>
              <a:rPr lang="fr-FR" sz="1700" b="1" dirty="0">
                <a:latin typeface="Tahoma" panose="020B0604030504040204" pitchFamily="34" charset="0"/>
                <a:ea typeface="Tahoma" panose="020B0604030504040204" pitchFamily="34" charset="0"/>
                <a:cs typeface="Tahoma" panose="020B0604030504040204" pitchFamily="34" charset="0"/>
              </a:rPr>
              <a:t>21 % </a:t>
            </a:r>
            <a:r>
              <a:rPr lang="fr-FR" sz="1700" dirty="0">
                <a:latin typeface="Tahoma" panose="020B0604030504040204" pitchFamily="34" charset="0"/>
                <a:ea typeface="Tahoma" panose="020B0604030504040204" pitchFamily="34" charset="0"/>
                <a:cs typeface="Tahoma" panose="020B0604030504040204" pitchFamily="34" charset="0"/>
              </a:rPr>
              <a:t>chez</a:t>
            </a:r>
            <a:r>
              <a:rPr lang="fr-FR" sz="1700" b="1" dirty="0">
                <a:latin typeface="Tahoma" panose="020B0604030504040204" pitchFamily="34" charset="0"/>
                <a:ea typeface="Tahoma" panose="020B0604030504040204" pitchFamily="34" charset="0"/>
                <a:cs typeface="Tahoma" panose="020B0604030504040204" pitchFamily="34" charset="0"/>
              </a:rPr>
              <a:t> les femmes </a:t>
            </a:r>
            <a:r>
              <a:rPr lang="fr-FR" sz="1700" dirty="0">
                <a:latin typeface="Tahoma" panose="020B0604030504040204" pitchFamily="34" charset="0"/>
                <a:ea typeface="Tahoma" panose="020B0604030504040204" pitchFamily="34" charset="0"/>
                <a:cs typeface="Tahoma" panose="020B0604030504040204" pitchFamily="34" charset="0"/>
              </a:rPr>
              <a:t>(22 % tous secteurs).</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16 % </a:t>
            </a:r>
            <a:r>
              <a:rPr lang="fr-FR" sz="1700" dirty="0">
                <a:latin typeface="Tahoma" panose="020B0604030504040204" pitchFamily="34" charset="0"/>
                <a:ea typeface="Tahoma" panose="020B0604030504040204" pitchFamily="34" charset="0"/>
                <a:cs typeface="Tahoma" panose="020B0604030504040204" pitchFamily="34" charset="0"/>
              </a:rPr>
              <a:t>de </a:t>
            </a:r>
            <a:r>
              <a:rPr lang="fr-FR" sz="1700" b="1" dirty="0">
                <a:latin typeface="Tahoma" panose="020B0604030504040204" pitchFamily="34" charset="0"/>
                <a:ea typeface="Tahoma" panose="020B0604030504040204" pitchFamily="34" charset="0"/>
                <a:cs typeface="Tahoma" panose="020B0604030504040204" pitchFamily="34" charset="0"/>
              </a:rPr>
              <a:t>non-salariés</a:t>
            </a:r>
            <a:r>
              <a:rPr lang="fr-FR" sz="1700" dirty="0">
                <a:latin typeface="Tahoma" panose="020B0604030504040204" pitchFamily="34" charset="0"/>
                <a:ea typeface="Tahoma" panose="020B0604030504040204" pitchFamily="34" charset="0"/>
                <a:cs typeface="Tahoma" panose="020B0604030504040204" pitchFamily="34" charset="0"/>
              </a:rPr>
              <a:t> (16 % tous secteurs).</a:t>
            </a:r>
          </a:p>
        </p:txBody>
      </p:sp>
      <p:sp>
        <p:nvSpPr>
          <p:cNvPr id="24" name="ZoneTexte 23">
            <a:extLst>
              <a:ext uri="{FF2B5EF4-FFF2-40B4-BE49-F238E27FC236}">
                <a16:creationId xmlns:a16="http://schemas.microsoft.com/office/drawing/2014/main" id="{FD3054B2-5AF9-6773-2029-F26132372A98}"/>
              </a:ext>
            </a:extLst>
          </p:cNvPr>
          <p:cNvSpPr txBox="1"/>
          <p:nvPr/>
        </p:nvSpPr>
        <p:spPr>
          <a:xfrm>
            <a:off x="845189" y="6371404"/>
            <a:ext cx="8687000"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Insee – RP au lieu de résidence (2021-2025, millésimé 2023), Base Tous salariés (2022) – Traitement Carif-Oref Paca </a:t>
            </a:r>
          </a:p>
        </p:txBody>
      </p:sp>
      <p:grpSp>
        <p:nvGrpSpPr>
          <p:cNvPr id="15" name="Groupe 14">
            <a:extLst>
              <a:ext uri="{FF2B5EF4-FFF2-40B4-BE49-F238E27FC236}">
                <a16:creationId xmlns:a16="http://schemas.microsoft.com/office/drawing/2014/main" id="{0063A306-C678-A5B3-8778-528588578600}"/>
              </a:ext>
            </a:extLst>
          </p:cNvPr>
          <p:cNvGrpSpPr/>
          <p:nvPr/>
        </p:nvGrpSpPr>
        <p:grpSpPr>
          <a:xfrm>
            <a:off x="190015" y="227237"/>
            <a:ext cx="591913" cy="591913"/>
            <a:chOff x="3718900" y="3812056"/>
            <a:chExt cx="591913" cy="591913"/>
          </a:xfrm>
        </p:grpSpPr>
        <p:grpSp>
          <p:nvGrpSpPr>
            <p:cNvPr id="16" name="Groupe 15">
              <a:extLst>
                <a:ext uri="{FF2B5EF4-FFF2-40B4-BE49-F238E27FC236}">
                  <a16:creationId xmlns:a16="http://schemas.microsoft.com/office/drawing/2014/main" id="{584E063D-95F5-8140-3A5E-7111923BF145}"/>
                </a:ext>
              </a:extLst>
            </p:cNvPr>
            <p:cNvGrpSpPr/>
            <p:nvPr/>
          </p:nvGrpSpPr>
          <p:grpSpPr>
            <a:xfrm>
              <a:off x="3718900" y="3812056"/>
              <a:ext cx="591913" cy="591913"/>
              <a:chOff x="707183" y="1984658"/>
              <a:chExt cx="591913" cy="591913"/>
            </a:xfrm>
          </p:grpSpPr>
          <p:sp>
            <p:nvSpPr>
              <p:cNvPr id="18" name="Ellipse 17">
                <a:extLst>
                  <a:ext uri="{FF2B5EF4-FFF2-40B4-BE49-F238E27FC236}">
                    <a16:creationId xmlns:a16="http://schemas.microsoft.com/office/drawing/2014/main" id="{44CA6765-1332-EF13-B95B-54AB492073C6}"/>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953442C2-C6A0-CEFD-9675-515C1FAD7442}"/>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7" name="Graphique 16" descr="Poignée de main avec un remplissage uni">
              <a:extLst>
                <a:ext uri="{FF2B5EF4-FFF2-40B4-BE49-F238E27FC236}">
                  <a16:creationId xmlns:a16="http://schemas.microsoft.com/office/drawing/2014/main" id="{CB55C055-5D04-D1B3-29EE-EB4B395DA9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29581" y="3822737"/>
              <a:ext cx="570551" cy="570551"/>
            </a:xfrm>
            <a:prstGeom prst="rect">
              <a:avLst/>
            </a:prstGeom>
          </p:spPr>
        </p:pic>
      </p:grpSp>
      <p:pic>
        <p:nvPicPr>
          <p:cNvPr id="3" name="Image 2">
            <a:extLst>
              <a:ext uri="{FF2B5EF4-FFF2-40B4-BE49-F238E27FC236}">
                <a16:creationId xmlns:a16="http://schemas.microsoft.com/office/drawing/2014/main" id="{5E4F4F65-418F-3AAA-B5D0-C76B6DC0578A}"/>
              </a:ext>
            </a:extLst>
          </p:cNvPr>
          <p:cNvPicPr>
            <a:picLocks noChangeAspect="1"/>
          </p:cNvPicPr>
          <p:nvPr/>
        </p:nvPicPr>
        <p:blipFill>
          <a:blip r:embed="rId8"/>
          <a:stretch>
            <a:fillRect/>
          </a:stretch>
        </p:blipFill>
        <p:spPr>
          <a:xfrm>
            <a:off x="876034" y="2730320"/>
            <a:ext cx="5956087" cy="3556048"/>
          </a:xfrm>
          <a:prstGeom prst="rect">
            <a:avLst/>
          </a:prstGeom>
        </p:spPr>
      </p:pic>
    </p:spTree>
    <p:extLst>
      <p:ext uri="{BB962C8B-B14F-4D97-AF65-F5344CB8AC3E}">
        <p14:creationId xmlns:p14="http://schemas.microsoft.com/office/powerpoint/2010/main" val="141118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C7D2-CAC1-909E-E767-D9B4EA7189AC}"/>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48CE50D3-62F5-1CC7-5905-DAB9B3EA4351}"/>
              </a:ext>
            </a:extLst>
          </p:cNvPr>
          <p:cNvPicPr/>
          <p:nvPr/>
        </p:nvPicPr>
        <p:blipFill>
          <a:blip r:embed="rId3" cstate="print"/>
          <a:stretch>
            <a:fillRect/>
          </a:stretch>
        </p:blipFill>
        <p:spPr>
          <a:xfrm>
            <a:off x="7310716" y="-215153"/>
            <a:ext cx="5257799" cy="3924002"/>
          </a:xfrm>
          <a:prstGeom prst="rect">
            <a:avLst/>
          </a:prstGeom>
        </p:spPr>
      </p:pic>
      <p:sp>
        <p:nvSpPr>
          <p:cNvPr id="5" name="object 8">
            <a:extLst>
              <a:ext uri="{FF2B5EF4-FFF2-40B4-BE49-F238E27FC236}">
                <a16:creationId xmlns:a16="http://schemas.microsoft.com/office/drawing/2014/main" id="{B42561FB-D58B-D584-8494-F0E47F855C67}"/>
              </a:ext>
            </a:extLst>
          </p:cNvPr>
          <p:cNvSpPr/>
          <p:nvPr/>
        </p:nvSpPr>
        <p:spPr>
          <a:xfrm>
            <a:off x="9591674" y="4505325"/>
            <a:ext cx="561975" cy="561340"/>
          </a:xfrm>
          <a:custGeom>
            <a:avLst/>
            <a:gdLst/>
            <a:ahLst/>
            <a:cxnLst/>
            <a:rect l="l" t="t" r="r" b="b"/>
            <a:pathLst>
              <a:path w="561975" h="561339">
                <a:moveTo>
                  <a:pt x="280987" y="561343"/>
                </a:moveTo>
                <a:lnTo>
                  <a:pt x="239758" y="558305"/>
                </a:lnTo>
                <a:lnTo>
                  <a:pt x="199421" y="549257"/>
                </a:lnTo>
                <a:lnTo>
                  <a:pt x="160849" y="534396"/>
                </a:lnTo>
                <a:lnTo>
                  <a:pt x="124879" y="514041"/>
                </a:lnTo>
                <a:lnTo>
                  <a:pt x="92287" y="488636"/>
                </a:lnTo>
                <a:lnTo>
                  <a:pt x="63781" y="458728"/>
                </a:lnTo>
                <a:lnTo>
                  <a:pt x="39976" y="424965"/>
                </a:lnTo>
                <a:lnTo>
                  <a:pt x="21388" y="388080"/>
                </a:lnTo>
                <a:lnTo>
                  <a:pt x="8420" y="348869"/>
                </a:lnTo>
                <a:lnTo>
                  <a:pt x="1353" y="308182"/>
                </a:lnTo>
                <a:lnTo>
                  <a:pt x="0" y="280671"/>
                </a:lnTo>
                <a:lnTo>
                  <a:pt x="84" y="273781"/>
                </a:lnTo>
                <a:lnTo>
                  <a:pt x="4136" y="232689"/>
                </a:lnTo>
                <a:lnTo>
                  <a:pt x="14182" y="192628"/>
                </a:lnTo>
                <a:lnTo>
                  <a:pt x="30001" y="154480"/>
                </a:lnTo>
                <a:lnTo>
                  <a:pt x="51257" y="119056"/>
                </a:lnTo>
                <a:lnTo>
                  <a:pt x="77481" y="87138"/>
                </a:lnTo>
                <a:lnTo>
                  <a:pt x="108116" y="59403"/>
                </a:lnTo>
                <a:lnTo>
                  <a:pt x="142487" y="36463"/>
                </a:lnTo>
                <a:lnTo>
                  <a:pt x="179863" y="18806"/>
                </a:lnTo>
                <a:lnTo>
                  <a:pt x="219420" y="6820"/>
                </a:lnTo>
                <a:lnTo>
                  <a:pt x="260318" y="760"/>
                </a:lnTo>
                <a:lnTo>
                  <a:pt x="280987" y="0"/>
                </a:lnTo>
                <a:lnTo>
                  <a:pt x="287885" y="84"/>
                </a:lnTo>
                <a:lnTo>
                  <a:pt x="329023" y="4131"/>
                </a:lnTo>
                <a:lnTo>
                  <a:pt x="369130" y="14166"/>
                </a:lnTo>
                <a:lnTo>
                  <a:pt x="407320" y="29967"/>
                </a:lnTo>
                <a:lnTo>
                  <a:pt x="442784" y="51199"/>
                </a:lnTo>
                <a:lnTo>
                  <a:pt x="474738" y="77394"/>
                </a:lnTo>
                <a:lnTo>
                  <a:pt x="502504" y="107995"/>
                </a:lnTo>
                <a:lnTo>
                  <a:pt x="525470" y="142327"/>
                </a:lnTo>
                <a:lnTo>
                  <a:pt x="543147" y="179661"/>
                </a:lnTo>
                <a:lnTo>
                  <a:pt x="555147" y="219174"/>
                </a:lnTo>
                <a:lnTo>
                  <a:pt x="561213" y="260026"/>
                </a:lnTo>
                <a:lnTo>
                  <a:pt x="561975" y="280671"/>
                </a:lnTo>
                <a:lnTo>
                  <a:pt x="561890" y="287561"/>
                </a:lnTo>
                <a:lnTo>
                  <a:pt x="557838" y="328653"/>
                </a:lnTo>
                <a:lnTo>
                  <a:pt x="547792" y="368715"/>
                </a:lnTo>
                <a:lnTo>
                  <a:pt x="531973" y="406863"/>
                </a:lnTo>
                <a:lnTo>
                  <a:pt x="510717" y="442286"/>
                </a:lnTo>
                <a:lnTo>
                  <a:pt x="484493" y="474204"/>
                </a:lnTo>
                <a:lnTo>
                  <a:pt x="453858" y="501939"/>
                </a:lnTo>
                <a:lnTo>
                  <a:pt x="419487" y="524879"/>
                </a:lnTo>
                <a:lnTo>
                  <a:pt x="382111" y="542537"/>
                </a:lnTo>
                <a:lnTo>
                  <a:pt x="342554" y="554523"/>
                </a:lnTo>
                <a:lnTo>
                  <a:pt x="301656" y="560583"/>
                </a:lnTo>
                <a:lnTo>
                  <a:pt x="280987" y="561343"/>
                </a:lnTo>
                <a:close/>
              </a:path>
            </a:pathLst>
          </a:custGeom>
          <a:solidFill>
            <a:srgbClr val="ED702D"/>
          </a:solidFill>
        </p:spPr>
        <p:txBody>
          <a:bodyPr wrap="square" lIns="0" tIns="0" rIns="0" bIns="0" rtlCol="0"/>
          <a:lstStyle/>
          <a:p>
            <a:endParaRPr/>
          </a:p>
        </p:txBody>
      </p:sp>
      <p:pic>
        <p:nvPicPr>
          <p:cNvPr id="8" name="object 7">
            <a:extLst>
              <a:ext uri="{FF2B5EF4-FFF2-40B4-BE49-F238E27FC236}">
                <a16:creationId xmlns:a16="http://schemas.microsoft.com/office/drawing/2014/main" id="{526AB9A0-37D2-94D1-FC3F-4648ED3B5471}"/>
              </a:ext>
            </a:extLst>
          </p:cNvPr>
          <p:cNvPicPr/>
          <p:nvPr/>
        </p:nvPicPr>
        <p:blipFill>
          <a:blip r:embed="rId4" cstate="print"/>
          <a:stretch>
            <a:fillRect/>
          </a:stretch>
        </p:blipFill>
        <p:spPr>
          <a:xfrm>
            <a:off x="3736599" y="3997270"/>
            <a:ext cx="4179355" cy="3070772"/>
          </a:xfrm>
          <a:prstGeom prst="rect">
            <a:avLst/>
          </a:prstGeom>
        </p:spPr>
      </p:pic>
      <p:sp>
        <p:nvSpPr>
          <p:cNvPr id="9" name="object 3">
            <a:extLst>
              <a:ext uri="{FF2B5EF4-FFF2-40B4-BE49-F238E27FC236}">
                <a16:creationId xmlns:a16="http://schemas.microsoft.com/office/drawing/2014/main" id="{FEBCE8BC-DFDA-8575-39F9-061B971AA43F}"/>
              </a:ext>
            </a:extLst>
          </p:cNvPr>
          <p:cNvSpPr txBox="1"/>
          <p:nvPr/>
        </p:nvSpPr>
        <p:spPr>
          <a:xfrm>
            <a:off x="2439091" y="2073463"/>
            <a:ext cx="6385191" cy="1574534"/>
          </a:xfrm>
          <a:prstGeom prst="rect">
            <a:avLst/>
          </a:prstGeom>
        </p:spPr>
        <p:txBody>
          <a:bodyPr vert="horz" wrap="square" lIns="0" tIns="14605" rIns="0" bIns="0" rtlCol="0">
            <a:spAutoFit/>
          </a:bodyPr>
          <a:lstStyle/>
          <a:p>
            <a:pPr marR="5080" algn="ctr">
              <a:lnSpc>
                <a:spcPts val="6285"/>
              </a:lnSpc>
              <a:spcBef>
                <a:spcPts val="115"/>
              </a:spcBef>
            </a:pPr>
            <a:r>
              <a:rPr lang="fr-FR" sz="4600" spc="-20" dirty="0">
                <a:solidFill>
                  <a:srgbClr val="0080B5"/>
                </a:solidFill>
                <a:latin typeface="Tahoma" panose="020B0604030504040204" pitchFamily="34" charset="0"/>
                <a:ea typeface="Tahoma" panose="020B0604030504040204" pitchFamily="34" charset="0"/>
                <a:cs typeface="Tahoma" panose="020B0604030504040204" pitchFamily="34" charset="0"/>
              </a:rPr>
              <a:t>Le Commerce en région</a:t>
            </a:r>
          </a:p>
          <a:p>
            <a:pPr marR="5080" algn="ctr">
              <a:lnSpc>
                <a:spcPts val="6285"/>
              </a:lnSpc>
              <a:spcBef>
                <a:spcPts val="115"/>
              </a:spcBef>
            </a:pPr>
            <a:r>
              <a:rPr lang="fr-FR" sz="4600" spc="-330" dirty="0">
                <a:latin typeface="Lucida Sans" panose="020B0602030504020204" pitchFamily="34" charset="0"/>
                <a:cs typeface="Trebuchet MS"/>
              </a:rPr>
              <a:t>Principaux métiers</a:t>
            </a:r>
            <a:endParaRPr sz="4600" dirty="0">
              <a:latin typeface="Lucida Sans" panose="020B0602030504020204" pitchFamily="34" charset="0"/>
              <a:cs typeface="Trebuchet MS"/>
            </a:endParaRPr>
          </a:p>
        </p:txBody>
      </p:sp>
      <p:pic>
        <p:nvPicPr>
          <p:cNvPr id="11" name="Image 10" descr="Une image contenant capture d’écran, Graphique, graphisme, clipart&#10;&#10;Description générée automatiquement">
            <a:extLst>
              <a:ext uri="{FF2B5EF4-FFF2-40B4-BE49-F238E27FC236}">
                <a16:creationId xmlns:a16="http://schemas.microsoft.com/office/drawing/2014/main" id="{D9C5C3DA-8741-CA31-1628-EDB70A00ED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grpSp>
        <p:nvGrpSpPr>
          <p:cNvPr id="17" name="Groupe 16">
            <a:extLst>
              <a:ext uri="{FF2B5EF4-FFF2-40B4-BE49-F238E27FC236}">
                <a16:creationId xmlns:a16="http://schemas.microsoft.com/office/drawing/2014/main" id="{037DF558-0366-7DB8-CA1B-72340F768737}"/>
              </a:ext>
            </a:extLst>
          </p:cNvPr>
          <p:cNvGrpSpPr/>
          <p:nvPr/>
        </p:nvGrpSpPr>
        <p:grpSpPr>
          <a:xfrm>
            <a:off x="5397284" y="3708849"/>
            <a:ext cx="591913" cy="591913"/>
            <a:chOff x="5753848" y="2861696"/>
            <a:chExt cx="591913" cy="591913"/>
          </a:xfrm>
        </p:grpSpPr>
        <p:grpSp>
          <p:nvGrpSpPr>
            <p:cNvPr id="18" name="Groupe 17">
              <a:extLst>
                <a:ext uri="{FF2B5EF4-FFF2-40B4-BE49-F238E27FC236}">
                  <a16:creationId xmlns:a16="http://schemas.microsoft.com/office/drawing/2014/main" id="{BC118DC6-1A5D-D8FF-0CB6-E055FCA3FEA8}"/>
                </a:ext>
              </a:extLst>
            </p:cNvPr>
            <p:cNvGrpSpPr/>
            <p:nvPr/>
          </p:nvGrpSpPr>
          <p:grpSpPr>
            <a:xfrm>
              <a:off x="5753848" y="2861696"/>
              <a:ext cx="591913" cy="591913"/>
              <a:chOff x="707183" y="1984658"/>
              <a:chExt cx="591913" cy="591913"/>
            </a:xfrm>
          </p:grpSpPr>
          <p:sp>
            <p:nvSpPr>
              <p:cNvPr id="20" name="Ellipse 19">
                <a:extLst>
                  <a:ext uri="{FF2B5EF4-FFF2-40B4-BE49-F238E27FC236}">
                    <a16:creationId xmlns:a16="http://schemas.microsoft.com/office/drawing/2014/main" id="{78448FC3-E6C0-D8F3-FB29-0BA5445F31FE}"/>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41A791B1-3866-7E4E-ED61-025971CBC8E9}"/>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9" name="Graphique 18" descr="Podium avec un remplissage uni">
              <a:extLst>
                <a:ext uri="{FF2B5EF4-FFF2-40B4-BE49-F238E27FC236}">
                  <a16:creationId xmlns:a16="http://schemas.microsoft.com/office/drawing/2014/main" id="{89D8E2F6-669F-BCEC-23BF-67046F2CA8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5081" y="2922929"/>
              <a:ext cx="469447" cy="469447"/>
            </a:xfrm>
            <a:prstGeom prst="rect">
              <a:avLst/>
            </a:prstGeom>
          </p:spPr>
        </p:pic>
      </p:grpSp>
    </p:spTree>
    <p:extLst>
      <p:ext uri="{BB962C8B-B14F-4D97-AF65-F5344CB8AC3E}">
        <p14:creationId xmlns:p14="http://schemas.microsoft.com/office/powerpoint/2010/main" val="99418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53312-22CD-CF0D-1234-A00F64B30603}"/>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1641F75C-6FAF-63C5-A5BF-928A541B2F5F}"/>
              </a:ext>
            </a:extLst>
          </p:cNvPr>
          <p:cNvSpPr txBox="1">
            <a:spLocks noGrp="1"/>
          </p:cNvSpPr>
          <p:nvPr>
            <p:ph type="title"/>
          </p:nvPr>
        </p:nvSpPr>
        <p:spPr>
          <a:xfrm>
            <a:off x="956357" y="95990"/>
            <a:ext cx="6952216" cy="568744"/>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Quels sont les principaux métiers ?</a:t>
            </a:r>
            <a:endParaRPr sz="3600" spc="-320" dirty="0">
              <a:latin typeface="Lucida Sans" panose="020B0602030504020204" pitchFamily="34" charset="0"/>
            </a:endParaRPr>
          </a:p>
        </p:txBody>
      </p:sp>
      <p:pic>
        <p:nvPicPr>
          <p:cNvPr id="8" name="object 3">
            <a:extLst>
              <a:ext uri="{FF2B5EF4-FFF2-40B4-BE49-F238E27FC236}">
                <a16:creationId xmlns:a16="http://schemas.microsoft.com/office/drawing/2014/main" id="{71DC8C26-9534-9ECA-AD38-58F39CFBC05F}"/>
              </a:ext>
            </a:extLst>
          </p:cNvPr>
          <p:cNvPicPr/>
          <p:nvPr/>
        </p:nvPicPr>
        <p:blipFill>
          <a:blip r:embed="rId3" cstate="print"/>
          <a:stretch>
            <a:fillRect/>
          </a:stretch>
        </p:blipFill>
        <p:spPr>
          <a:xfrm>
            <a:off x="7991474" y="819150"/>
            <a:ext cx="3438524" cy="3143249"/>
          </a:xfrm>
          <a:prstGeom prst="rect">
            <a:avLst/>
          </a:prstGeom>
        </p:spPr>
      </p:pic>
      <p:pic>
        <p:nvPicPr>
          <p:cNvPr id="9" name="object 14">
            <a:extLst>
              <a:ext uri="{FF2B5EF4-FFF2-40B4-BE49-F238E27FC236}">
                <a16:creationId xmlns:a16="http://schemas.microsoft.com/office/drawing/2014/main" id="{E64F7EF3-A986-4596-ABF5-CA9EDA1ED921}"/>
              </a:ext>
            </a:extLst>
          </p:cNvPr>
          <p:cNvPicPr/>
          <p:nvPr/>
        </p:nvPicPr>
        <p:blipFill>
          <a:blip r:embed="rId4" cstate="print"/>
          <a:stretch>
            <a:fillRect/>
          </a:stretch>
        </p:blipFill>
        <p:spPr>
          <a:xfrm>
            <a:off x="7795189" y="1215506"/>
            <a:ext cx="1645919" cy="2130801"/>
          </a:xfrm>
          <a:prstGeom prst="rect">
            <a:avLst/>
          </a:prstGeom>
        </p:spPr>
      </p:pic>
      <p:pic>
        <p:nvPicPr>
          <p:cNvPr id="10" name="object 15">
            <a:extLst>
              <a:ext uri="{FF2B5EF4-FFF2-40B4-BE49-F238E27FC236}">
                <a16:creationId xmlns:a16="http://schemas.microsoft.com/office/drawing/2014/main" id="{149C81F7-A833-DA1E-B2B4-4ED820229667}"/>
              </a:ext>
            </a:extLst>
          </p:cNvPr>
          <p:cNvPicPr/>
          <p:nvPr/>
        </p:nvPicPr>
        <p:blipFill>
          <a:blip r:embed="rId5" cstate="print"/>
          <a:stretch>
            <a:fillRect/>
          </a:stretch>
        </p:blipFill>
        <p:spPr>
          <a:xfrm rot="16200000">
            <a:off x="9553980" y="4029075"/>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A890F7C9-5118-4731-7418-C34D40DDD3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FA84BAB2-BB20-0646-3884-343210C9FAC6}"/>
              </a:ext>
            </a:extLst>
          </p:cNvPr>
          <p:cNvCxnSpPr>
            <a:cxnSpLocks/>
          </p:cNvCxnSpPr>
          <p:nvPr/>
        </p:nvCxnSpPr>
        <p:spPr>
          <a:xfrm>
            <a:off x="956357" y="776649"/>
            <a:ext cx="6445107"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3C1D516F-9D2D-7C9D-739A-03AA490F2243}"/>
              </a:ext>
            </a:extLst>
          </p:cNvPr>
          <p:cNvSpPr txBox="1"/>
          <p:nvPr/>
        </p:nvSpPr>
        <p:spPr>
          <a:xfrm>
            <a:off x="762002" y="1059513"/>
            <a:ext cx="7229472" cy="113877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11 % </a:t>
            </a:r>
            <a:r>
              <a:rPr lang="fr-FR" sz="1700" dirty="0">
                <a:latin typeface="Tahoma" panose="020B0604030504040204" pitchFamily="34" charset="0"/>
                <a:ea typeface="Tahoma" panose="020B0604030504040204" pitchFamily="34" charset="0"/>
                <a:cs typeface="Tahoma" panose="020B0604030504040204" pitchFamily="34" charset="0"/>
              </a:rPr>
              <a:t>des actifs en emploi sont </a:t>
            </a:r>
            <a:r>
              <a:rPr lang="fr-FR" sz="1700" b="1" dirty="0">
                <a:latin typeface="Tahoma" panose="020B0604030504040204" pitchFamily="34" charset="0"/>
                <a:ea typeface="Tahoma" panose="020B0604030504040204" pitchFamily="34" charset="0"/>
                <a:cs typeface="Tahoma" panose="020B0604030504040204" pitchFamily="34" charset="0"/>
              </a:rPr>
              <a:t>« Vendeurs en habillement et accessoires, articles de luxe, de sport, de loisirs et culturels »</a:t>
            </a:r>
          </a:p>
          <a:p>
            <a:pPr marL="285750" indent="-285750">
              <a:buFont typeface="Wingdings" panose="05000000000000000000" pitchFamily="2" charset="2"/>
              <a:buChar char="ü"/>
            </a:pPr>
            <a:r>
              <a:rPr lang="fr-FR" sz="1700" dirty="0">
                <a:latin typeface="Tahoma" panose="020B0604030504040204" pitchFamily="34" charset="0"/>
                <a:ea typeface="Tahoma" panose="020B0604030504040204" pitchFamily="34" charset="0"/>
                <a:cs typeface="Tahoma" panose="020B0604030504040204" pitchFamily="34" charset="0"/>
              </a:rPr>
              <a:t>Les </a:t>
            </a:r>
            <a:r>
              <a:rPr lang="fr-FR" sz="1700" b="1" dirty="0">
                <a:latin typeface="Tahoma" panose="020B0604030504040204" pitchFamily="34" charset="0"/>
                <a:ea typeface="Tahoma" panose="020B0604030504040204" pitchFamily="34" charset="0"/>
                <a:cs typeface="Tahoma" panose="020B0604030504040204" pitchFamily="34" charset="0"/>
              </a:rPr>
              <a:t>10 premiers métiers </a:t>
            </a:r>
            <a:r>
              <a:rPr lang="fr-FR" sz="1700" dirty="0">
                <a:latin typeface="Tahoma" panose="020B0604030504040204" pitchFamily="34" charset="0"/>
                <a:ea typeface="Tahoma" panose="020B0604030504040204" pitchFamily="34" charset="0"/>
                <a:cs typeface="Tahoma" panose="020B0604030504040204" pitchFamily="34" charset="0"/>
              </a:rPr>
              <a:t>exercés représentent </a:t>
            </a:r>
            <a:r>
              <a:rPr lang="fr-FR" sz="1700" b="1" dirty="0">
                <a:latin typeface="Tahoma" panose="020B0604030504040204" pitchFamily="34" charset="0"/>
                <a:ea typeface="Tahoma" panose="020B0604030504040204" pitchFamily="34" charset="0"/>
                <a:cs typeface="Tahoma" panose="020B0604030504040204" pitchFamily="34" charset="0"/>
              </a:rPr>
              <a:t>la moitié</a:t>
            </a:r>
            <a:r>
              <a:rPr lang="fr-FR" sz="1700" dirty="0">
                <a:latin typeface="Tahoma" panose="020B0604030504040204" pitchFamily="34" charset="0"/>
                <a:ea typeface="Tahoma" panose="020B0604030504040204" pitchFamily="34" charset="0"/>
                <a:cs typeface="Tahoma" panose="020B0604030504040204" pitchFamily="34" charset="0"/>
              </a:rPr>
              <a:t> des emplois du secteur.</a:t>
            </a:r>
          </a:p>
        </p:txBody>
      </p:sp>
      <p:sp>
        <p:nvSpPr>
          <p:cNvPr id="24" name="ZoneTexte 23">
            <a:extLst>
              <a:ext uri="{FF2B5EF4-FFF2-40B4-BE49-F238E27FC236}">
                <a16:creationId xmlns:a16="http://schemas.microsoft.com/office/drawing/2014/main" id="{BE8D3EAF-50E4-004B-FABA-A1C38699AF4D}"/>
              </a:ext>
            </a:extLst>
          </p:cNvPr>
          <p:cNvSpPr txBox="1"/>
          <p:nvPr/>
        </p:nvSpPr>
        <p:spPr>
          <a:xfrm>
            <a:off x="858550" y="6153763"/>
            <a:ext cx="8582558"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Insee, RP au lieu de résidence (2021-2025, millésimé 2023) ; Dares-France Travail (Métiers en tension 2024) - Traitement Carif-Oref Paca </a:t>
            </a:r>
          </a:p>
        </p:txBody>
      </p:sp>
      <p:grpSp>
        <p:nvGrpSpPr>
          <p:cNvPr id="21" name="Groupe 20">
            <a:extLst>
              <a:ext uri="{FF2B5EF4-FFF2-40B4-BE49-F238E27FC236}">
                <a16:creationId xmlns:a16="http://schemas.microsoft.com/office/drawing/2014/main" id="{9983B2F2-39D4-6BC0-B4A9-1BE8822A0D1A}"/>
              </a:ext>
            </a:extLst>
          </p:cNvPr>
          <p:cNvGrpSpPr/>
          <p:nvPr/>
        </p:nvGrpSpPr>
        <p:grpSpPr>
          <a:xfrm>
            <a:off x="170089" y="184736"/>
            <a:ext cx="591913" cy="591913"/>
            <a:chOff x="5753848" y="2861696"/>
            <a:chExt cx="591913" cy="591913"/>
          </a:xfrm>
        </p:grpSpPr>
        <p:grpSp>
          <p:nvGrpSpPr>
            <p:cNvPr id="22" name="Groupe 21">
              <a:extLst>
                <a:ext uri="{FF2B5EF4-FFF2-40B4-BE49-F238E27FC236}">
                  <a16:creationId xmlns:a16="http://schemas.microsoft.com/office/drawing/2014/main" id="{F3558210-0429-9C10-0393-5809C1995EB8}"/>
                </a:ext>
              </a:extLst>
            </p:cNvPr>
            <p:cNvGrpSpPr/>
            <p:nvPr/>
          </p:nvGrpSpPr>
          <p:grpSpPr>
            <a:xfrm>
              <a:off x="5753848" y="2861696"/>
              <a:ext cx="591913" cy="591913"/>
              <a:chOff x="707183" y="1984658"/>
              <a:chExt cx="591913" cy="591913"/>
            </a:xfrm>
          </p:grpSpPr>
          <p:sp>
            <p:nvSpPr>
              <p:cNvPr id="25" name="Ellipse 24">
                <a:extLst>
                  <a:ext uri="{FF2B5EF4-FFF2-40B4-BE49-F238E27FC236}">
                    <a16:creationId xmlns:a16="http://schemas.microsoft.com/office/drawing/2014/main" id="{3A945079-231C-2110-D53B-167B4880883E}"/>
                  </a:ext>
                </a:extLst>
              </p:cNvPr>
              <p:cNvSpPr/>
              <p:nvPr/>
            </p:nvSpPr>
            <p:spPr>
              <a:xfrm>
                <a:off x="707183" y="1984658"/>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E43534B5-FBFE-E50E-B561-352157A76ABC}"/>
                  </a:ext>
                </a:extLst>
              </p:cNvPr>
              <p:cNvSpPr/>
              <p:nvPr/>
            </p:nvSpPr>
            <p:spPr>
              <a:xfrm>
                <a:off x="832418" y="2109893"/>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23" name="Graphique 22" descr="Podium avec un remplissage uni">
              <a:extLst>
                <a:ext uri="{FF2B5EF4-FFF2-40B4-BE49-F238E27FC236}">
                  <a16:creationId xmlns:a16="http://schemas.microsoft.com/office/drawing/2014/main" id="{C870E63F-E232-E86A-9B2A-05FFA2D620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5081" y="2922929"/>
              <a:ext cx="469447" cy="469447"/>
            </a:xfrm>
            <a:prstGeom prst="rect">
              <a:avLst/>
            </a:prstGeom>
          </p:spPr>
        </p:pic>
      </p:grpSp>
      <p:pic>
        <p:nvPicPr>
          <p:cNvPr id="3" name="Image 2">
            <a:extLst>
              <a:ext uri="{FF2B5EF4-FFF2-40B4-BE49-F238E27FC236}">
                <a16:creationId xmlns:a16="http://schemas.microsoft.com/office/drawing/2014/main" id="{2638A677-8F57-83CC-4C8F-9F65178D6D14}"/>
              </a:ext>
            </a:extLst>
          </p:cNvPr>
          <p:cNvPicPr>
            <a:picLocks noChangeAspect="1"/>
          </p:cNvPicPr>
          <p:nvPr/>
        </p:nvPicPr>
        <p:blipFill>
          <a:blip r:embed="rId8"/>
          <a:stretch>
            <a:fillRect/>
          </a:stretch>
        </p:blipFill>
        <p:spPr>
          <a:xfrm>
            <a:off x="886835" y="2339713"/>
            <a:ext cx="6908354" cy="3672623"/>
          </a:xfrm>
          <a:prstGeom prst="rect">
            <a:avLst/>
          </a:prstGeom>
        </p:spPr>
      </p:pic>
    </p:spTree>
    <p:extLst>
      <p:ext uri="{BB962C8B-B14F-4D97-AF65-F5344CB8AC3E}">
        <p14:creationId xmlns:p14="http://schemas.microsoft.com/office/powerpoint/2010/main" val="4294226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5F678-ABBB-BAA2-21A0-07064B5E1E23}"/>
            </a:ext>
          </a:extLst>
        </p:cNvPr>
        <p:cNvGrpSpPr/>
        <p:nvPr/>
      </p:nvGrpSpPr>
      <p:grpSpPr>
        <a:xfrm>
          <a:off x="0" y="0"/>
          <a:ext cx="0" cy="0"/>
          <a:chOff x="0" y="0"/>
          <a:chExt cx="0" cy="0"/>
        </a:xfrm>
      </p:grpSpPr>
      <p:pic>
        <p:nvPicPr>
          <p:cNvPr id="20" name="object 8">
            <a:extLst>
              <a:ext uri="{FF2B5EF4-FFF2-40B4-BE49-F238E27FC236}">
                <a16:creationId xmlns:a16="http://schemas.microsoft.com/office/drawing/2014/main" id="{378EFD66-98FD-622E-9EDD-FE22EA7C2B14}"/>
              </a:ext>
            </a:extLst>
          </p:cNvPr>
          <p:cNvPicPr/>
          <p:nvPr/>
        </p:nvPicPr>
        <p:blipFill>
          <a:blip r:embed="rId3" cstate="print"/>
          <a:stretch>
            <a:fillRect/>
          </a:stretch>
        </p:blipFill>
        <p:spPr>
          <a:xfrm>
            <a:off x="10361871" y="163097"/>
            <a:ext cx="1523999" cy="1466849"/>
          </a:xfrm>
          <a:prstGeom prst="rect">
            <a:avLst/>
          </a:prstGeom>
        </p:spPr>
      </p:pic>
      <p:pic>
        <p:nvPicPr>
          <p:cNvPr id="12" name="Image 11" descr="Une image contenant logo, silhouette&#10;&#10;Description générée automatiquement">
            <a:extLst>
              <a:ext uri="{FF2B5EF4-FFF2-40B4-BE49-F238E27FC236}">
                <a16:creationId xmlns:a16="http://schemas.microsoft.com/office/drawing/2014/main" id="{8BBE8E67-1792-7632-D139-70FDAF1B6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4980" y="4103826"/>
            <a:ext cx="5057020" cy="2760677"/>
          </a:xfrm>
          <a:prstGeom prst="rect">
            <a:avLst/>
          </a:prstGeom>
        </p:spPr>
      </p:pic>
      <p:sp>
        <p:nvSpPr>
          <p:cNvPr id="7" name="object 13">
            <a:extLst>
              <a:ext uri="{FF2B5EF4-FFF2-40B4-BE49-F238E27FC236}">
                <a16:creationId xmlns:a16="http://schemas.microsoft.com/office/drawing/2014/main" id="{9C326680-2CA8-6D46-34FE-CC54C5294F50}"/>
              </a:ext>
            </a:extLst>
          </p:cNvPr>
          <p:cNvSpPr txBox="1">
            <a:spLocks noGrp="1"/>
          </p:cNvSpPr>
          <p:nvPr>
            <p:ph type="title"/>
          </p:nvPr>
        </p:nvSpPr>
        <p:spPr>
          <a:xfrm>
            <a:off x="956356" y="95990"/>
            <a:ext cx="8123409" cy="568744"/>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Prospective métier </a:t>
            </a:r>
            <a:r>
              <a:rPr lang="fr-FR" sz="3600" spc="-290" dirty="0" err="1">
                <a:latin typeface="Lucida Sans" panose="020B0602030504020204" pitchFamily="34" charset="0"/>
              </a:rPr>
              <a:t>Proj’EM</a:t>
            </a:r>
            <a:r>
              <a:rPr lang="fr-FR" sz="3600" spc="-290" dirty="0">
                <a:latin typeface="Lucida Sans" panose="020B0602030504020204" pitchFamily="34" charset="0"/>
              </a:rPr>
              <a:t> : horizon 2030</a:t>
            </a:r>
            <a:endParaRPr sz="3600" spc="-320" dirty="0">
              <a:latin typeface="Lucida Sans" panose="020B0602030504020204" pitchFamily="34" charset="0"/>
            </a:endParaRPr>
          </a:p>
        </p:txBody>
      </p:sp>
      <p:pic>
        <p:nvPicPr>
          <p:cNvPr id="13" name="Image 12" descr="Une image contenant capture d’écran, Graphique, graphisme, clipart&#10;&#10;Description générée automatiquement">
            <a:extLst>
              <a:ext uri="{FF2B5EF4-FFF2-40B4-BE49-F238E27FC236}">
                <a16:creationId xmlns:a16="http://schemas.microsoft.com/office/drawing/2014/main" id="{1D8E4CE0-9D0A-85E1-7B92-98B7C9D82D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35F7E0C7-D715-23FF-7166-1E46569E6EA5}"/>
              </a:ext>
            </a:extLst>
          </p:cNvPr>
          <p:cNvCxnSpPr>
            <a:cxnSpLocks/>
          </p:cNvCxnSpPr>
          <p:nvPr/>
        </p:nvCxnSpPr>
        <p:spPr>
          <a:xfrm>
            <a:off x="956357" y="776649"/>
            <a:ext cx="8020375"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A29B1CAA-2EA8-0DE1-F9E6-CCF98C83D151}"/>
              </a:ext>
            </a:extLst>
          </p:cNvPr>
          <p:cNvSpPr txBox="1"/>
          <p:nvPr/>
        </p:nvSpPr>
        <p:spPr>
          <a:xfrm>
            <a:off x="845189" y="916376"/>
            <a:ext cx="8885289" cy="61555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Entre 2023 et 2030, </a:t>
            </a:r>
            <a:r>
              <a:rPr lang="fr-FR" sz="1700" dirty="0">
                <a:highlight>
                  <a:srgbClr val="FFFF00"/>
                </a:highlight>
                <a:latin typeface="Tahoma" panose="020B0604030504040204" pitchFamily="34" charset="0"/>
                <a:ea typeface="Tahoma" panose="020B0604030504040204" pitchFamily="34" charset="0"/>
                <a:cs typeface="Tahoma" panose="020B0604030504040204" pitchFamily="34" charset="0"/>
              </a:rPr>
              <a:t>les postes à pourvoir dans les métiers du commerce en région viseront pour l’essentiel à remplacer les départs en retraite.</a:t>
            </a:r>
            <a:endParaRPr lang="fr-FR" sz="1700" b="1" dirty="0">
              <a:highlight>
                <a:srgbClr val="FFFF00"/>
              </a:highlight>
              <a:latin typeface="Tahoma" panose="020B0604030504040204" pitchFamily="34" charset="0"/>
              <a:ea typeface="Tahoma" panose="020B0604030504040204" pitchFamily="34" charset="0"/>
              <a:cs typeface="Tahoma" panose="020B0604030504040204" pitchFamily="34" charset="0"/>
            </a:endParaRPr>
          </a:p>
        </p:txBody>
      </p:sp>
      <p:sp>
        <p:nvSpPr>
          <p:cNvPr id="24" name="ZoneTexte 23">
            <a:extLst>
              <a:ext uri="{FF2B5EF4-FFF2-40B4-BE49-F238E27FC236}">
                <a16:creationId xmlns:a16="http://schemas.microsoft.com/office/drawing/2014/main" id="{C216C470-BB53-1E48-9976-ACE2B78023F5}"/>
              </a:ext>
            </a:extLst>
          </p:cNvPr>
          <p:cNvSpPr txBox="1"/>
          <p:nvPr/>
        </p:nvSpPr>
        <p:spPr>
          <a:xfrm>
            <a:off x="0" y="6347974"/>
            <a:ext cx="6802244" cy="246221"/>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 : outil de projection emploi-métier </a:t>
            </a:r>
            <a:r>
              <a:rPr lang="fr-FR" sz="1000" dirty="0" err="1">
                <a:latin typeface="Tahoma" panose="020B0604030504040204" pitchFamily="34" charset="0"/>
                <a:ea typeface="Tahoma" panose="020B0604030504040204" pitchFamily="34" charset="0"/>
                <a:cs typeface="Tahoma" panose="020B0604030504040204" pitchFamily="34" charset="0"/>
              </a:rPr>
              <a:t>Proj’EM</a:t>
            </a:r>
            <a:r>
              <a:rPr lang="fr-FR" sz="1000" dirty="0">
                <a:latin typeface="Tahoma" panose="020B0604030504040204" pitchFamily="34" charset="0"/>
                <a:ea typeface="Tahoma" panose="020B0604030504040204" pitchFamily="34" charset="0"/>
                <a:cs typeface="Tahoma" panose="020B0604030504040204" pitchFamily="34" charset="0"/>
              </a:rPr>
              <a:t>, extraction au 8/09/2026 - Traitement Carif-Oref Paca </a:t>
            </a:r>
          </a:p>
        </p:txBody>
      </p:sp>
      <p:grpSp>
        <p:nvGrpSpPr>
          <p:cNvPr id="2" name="Groupe 1">
            <a:extLst>
              <a:ext uri="{FF2B5EF4-FFF2-40B4-BE49-F238E27FC236}">
                <a16:creationId xmlns:a16="http://schemas.microsoft.com/office/drawing/2014/main" id="{A1844FE8-F7E2-DD17-FB7A-64A68C3619A1}"/>
              </a:ext>
            </a:extLst>
          </p:cNvPr>
          <p:cNvGrpSpPr/>
          <p:nvPr/>
        </p:nvGrpSpPr>
        <p:grpSpPr>
          <a:xfrm>
            <a:off x="124715" y="184736"/>
            <a:ext cx="591913" cy="591913"/>
            <a:chOff x="6828213" y="5915491"/>
            <a:chExt cx="591913" cy="591913"/>
          </a:xfrm>
        </p:grpSpPr>
        <p:grpSp>
          <p:nvGrpSpPr>
            <p:cNvPr id="3" name="Groupe 2">
              <a:extLst>
                <a:ext uri="{FF2B5EF4-FFF2-40B4-BE49-F238E27FC236}">
                  <a16:creationId xmlns:a16="http://schemas.microsoft.com/office/drawing/2014/main" id="{86869BDD-4988-41AD-ED89-D5D53DA8EA4A}"/>
                </a:ext>
              </a:extLst>
            </p:cNvPr>
            <p:cNvGrpSpPr/>
            <p:nvPr/>
          </p:nvGrpSpPr>
          <p:grpSpPr>
            <a:xfrm>
              <a:off x="6828213" y="5915491"/>
              <a:ext cx="591913" cy="591913"/>
              <a:chOff x="6920215" y="2974711"/>
              <a:chExt cx="591913" cy="591913"/>
            </a:xfrm>
          </p:grpSpPr>
          <p:sp>
            <p:nvSpPr>
              <p:cNvPr id="14" name="Ellipse 13">
                <a:extLst>
                  <a:ext uri="{FF2B5EF4-FFF2-40B4-BE49-F238E27FC236}">
                    <a16:creationId xmlns:a16="http://schemas.microsoft.com/office/drawing/2014/main" id="{58EFF7F4-0EF4-F09E-76B7-D9C5CFA82936}"/>
                  </a:ext>
                </a:extLst>
              </p:cNvPr>
              <p:cNvSpPr/>
              <p:nvPr/>
            </p:nvSpPr>
            <p:spPr>
              <a:xfrm>
                <a:off x="6920215" y="2974711"/>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a:p>
            </p:txBody>
          </p:sp>
          <p:sp>
            <p:nvSpPr>
              <p:cNvPr id="15" name="Ellipse 14">
                <a:extLst>
                  <a:ext uri="{FF2B5EF4-FFF2-40B4-BE49-F238E27FC236}">
                    <a16:creationId xmlns:a16="http://schemas.microsoft.com/office/drawing/2014/main" id="{E547C437-8753-9054-9E06-18E803B16F37}"/>
                  </a:ext>
                </a:extLst>
              </p:cNvPr>
              <p:cNvSpPr/>
              <p:nvPr/>
            </p:nvSpPr>
            <p:spPr>
              <a:xfrm>
                <a:off x="7045450" y="3099946"/>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b="1" dirty="0"/>
              </a:p>
            </p:txBody>
          </p:sp>
        </p:grpSp>
        <p:pic>
          <p:nvPicPr>
            <p:cNvPr id="6" name="Graphique 5" descr="Croissance de l'activité avec un remplissage uni">
              <a:extLst>
                <a:ext uri="{FF2B5EF4-FFF2-40B4-BE49-F238E27FC236}">
                  <a16:creationId xmlns:a16="http://schemas.microsoft.com/office/drawing/2014/main" id="{3344F75B-3C53-23F5-F938-9F6ED5EB25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98542" y="5985820"/>
              <a:ext cx="451255" cy="451255"/>
            </a:xfrm>
            <a:prstGeom prst="rect">
              <a:avLst/>
            </a:prstGeom>
          </p:spPr>
        </p:pic>
      </p:grpSp>
      <p:graphicFrame>
        <p:nvGraphicFramePr>
          <p:cNvPr id="16" name="object 2">
            <a:extLst>
              <a:ext uri="{FF2B5EF4-FFF2-40B4-BE49-F238E27FC236}">
                <a16:creationId xmlns:a16="http://schemas.microsoft.com/office/drawing/2014/main" id="{5E7D8BEF-318B-C5A3-BE81-CB0E7A91890A}"/>
              </a:ext>
            </a:extLst>
          </p:cNvPr>
          <p:cNvGraphicFramePr>
            <a:graphicFrameLocks noGrp="1"/>
          </p:cNvGraphicFramePr>
          <p:nvPr>
            <p:extLst>
              <p:ext uri="{D42A27DB-BD31-4B8C-83A1-F6EECF244321}">
                <p14:modId xmlns:p14="http://schemas.microsoft.com/office/powerpoint/2010/main" val="857153410"/>
              </p:ext>
            </p:extLst>
          </p:nvPr>
        </p:nvGraphicFramePr>
        <p:xfrm>
          <a:off x="1175118" y="1629946"/>
          <a:ext cx="8627249" cy="3349269"/>
        </p:xfrm>
        <a:graphic>
          <a:graphicData uri="http://schemas.openxmlformats.org/drawingml/2006/table">
            <a:tbl>
              <a:tblPr firstRow="1" bandRow="1">
                <a:tableStyleId>{2D5ABB26-0587-4C30-8999-92F81FD0307C}</a:tableStyleId>
              </a:tblPr>
              <a:tblGrid>
                <a:gridCol w="3750092">
                  <a:extLst>
                    <a:ext uri="{9D8B030D-6E8A-4147-A177-3AD203B41FA5}">
                      <a16:colId xmlns:a16="http://schemas.microsoft.com/office/drawing/2014/main" val="20000"/>
                    </a:ext>
                  </a:extLst>
                </a:gridCol>
                <a:gridCol w="1625719">
                  <a:extLst>
                    <a:ext uri="{9D8B030D-6E8A-4147-A177-3AD203B41FA5}">
                      <a16:colId xmlns:a16="http://schemas.microsoft.com/office/drawing/2014/main" val="2019786031"/>
                    </a:ext>
                  </a:extLst>
                </a:gridCol>
                <a:gridCol w="1751823">
                  <a:extLst>
                    <a:ext uri="{9D8B030D-6E8A-4147-A177-3AD203B41FA5}">
                      <a16:colId xmlns:a16="http://schemas.microsoft.com/office/drawing/2014/main" val="742371184"/>
                    </a:ext>
                  </a:extLst>
                </a:gridCol>
                <a:gridCol w="1499615">
                  <a:extLst>
                    <a:ext uri="{9D8B030D-6E8A-4147-A177-3AD203B41FA5}">
                      <a16:colId xmlns:a16="http://schemas.microsoft.com/office/drawing/2014/main" val="20001"/>
                    </a:ext>
                  </a:extLst>
                </a:gridCol>
              </a:tblGrid>
              <a:tr h="548939">
                <a:tc>
                  <a:txBody>
                    <a:bodyPr/>
                    <a:lstStyle/>
                    <a:p>
                      <a:pPr algn="ctr">
                        <a:lnSpc>
                          <a:spcPct val="100000"/>
                        </a:lnSpc>
                      </a:pPr>
                      <a:r>
                        <a:rPr lang="fr-FR" sz="1200" b="1" dirty="0">
                          <a:latin typeface="Tahoma" panose="020B0604030504040204" pitchFamily="34" charset="0"/>
                          <a:ea typeface="Tahoma" panose="020B0604030504040204" pitchFamily="34" charset="0"/>
                          <a:cs typeface="Tahoma" panose="020B0604030504040204" pitchFamily="34" charset="0"/>
                        </a:rPr>
                        <a:t>Famille professionnelle (FAP87)</a:t>
                      </a:r>
                      <a:endParaRPr sz="1200" b="1" dirty="0">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rgbClr val="FAB900">
                        <a:alpha val="54000"/>
                      </a:srgbClr>
                    </a:solidFill>
                  </a:tcPr>
                </a:tc>
                <a:tc>
                  <a:txBody>
                    <a:bodyPr/>
                    <a:lstStyle/>
                    <a:p>
                      <a:pPr marL="5080" algn="ctr">
                        <a:lnSpc>
                          <a:spcPct val="100000"/>
                        </a:lnSpc>
                      </a:pPr>
                      <a:r>
                        <a:rPr lang="fr-FR" sz="1200" b="1" spc="-25" dirty="0">
                          <a:latin typeface="Tahoma" panose="020B0604030504040204" pitchFamily="34" charset="0"/>
                          <a:ea typeface="Tahoma" panose="020B0604030504040204" pitchFamily="34" charset="0"/>
                          <a:cs typeface="Tahoma" panose="020B0604030504040204" pitchFamily="34" charset="0"/>
                        </a:rPr>
                        <a:t>Départs pour retraite</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rgbClr val="FBB900">
                        <a:alpha val="54000"/>
                      </a:srgbClr>
                    </a:solidFill>
                  </a:tcPr>
                </a:tc>
                <a:tc>
                  <a:txBody>
                    <a:bodyPr/>
                    <a:lstStyle/>
                    <a:p>
                      <a:pPr marL="5080" algn="ctr">
                        <a:lnSpc>
                          <a:spcPct val="100000"/>
                        </a:lnSpc>
                      </a:pPr>
                      <a:r>
                        <a:rPr lang="fr-FR" sz="1200" b="1" spc="-25" dirty="0">
                          <a:latin typeface="Tahoma" panose="020B0604030504040204" pitchFamily="34" charset="0"/>
                          <a:ea typeface="Tahoma" panose="020B0604030504040204" pitchFamily="34" charset="0"/>
                          <a:cs typeface="Tahoma" panose="020B0604030504040204" pitchFamily="34" charset="0"/>
                        </a:rPr>
                        <a:t>Créations/destructions nettes d’emploi</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rgbClr val="FBB900">
                        <a:alpha val="54000"/>
                      </a:srgbClr>
                    </a:solidFill>
                  </a:tcPr>
                </a:tc>
                <a:tc>
                  <a:txBody>
                    <a:bodyPr/>
                    <a:lstStyle/>
                    <a:p>
                      <a:pPr algn="ctr">
                        <a:lnSpc>
                          <a:spcPct val="100000"/>
                        </a:lnSpc>
                      </a:pPr>
                      <a:r>
                        <a:rPr lang="fr-FR" sz="1200" b="1" spc="-25" dirty="0">
                          <a:latin typeface="Tahoma" panose="020B0604030504040204" pitchFamily="34" charset="0"/>
                          <a:ea typeface="Tahoma" panose="020B0604030504040204" pitchFamily="34" charset="0"/>
                          <a:cs typeface="Tahoma" panose="020B0604030504040204" pitchFamily="34" charset="0"/>
                        </a:rPr>
                        <a:t>Postes à pourvoir </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0"/>
                  </a:ext>
                </a:extLst>
              </a:tr>
              <a:tr h="560066">
                <a:tc>
                  <a:txBody>
                    <a:bodyPr/>
                    <a:lstStyle/>
                    <a:p>
                      <a:pPr algn="l"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Caissiers, employés de libre service</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3 039</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FF0000"/>
                          </a:solidFill>
                          <a:effectLst/>
                          <a:latin typeface="Tahoma" panose="020B0604030504040204" pitchFamily="34" charset="0"/>
                          <a:ea typeface="Tahoma" panose="020B0604030504040204" pitchFamily="34" charset="0"/>
                          <a:cs typeface="Tahoma" panose="020B0604030504040204" pitchFamily="34" charset="0"/>
                        </a:rPr>
                        <a:t>   - 821 </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l" fontAlgn="b"/>
                      <a:endPar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a:solidFill>
                        <a:srgbClr val="00003A"/>
                      </a:solidFill>
                      <a:prstDash val="solid"/>
                    </a:lnB>
                    <a:solidFill>
                      <a:schemeClr val="accent5">
                        <a:lumMod val="60000"/>
                        <a:lumOff val="40000"/>
                      </a:schemeClr>
                    </a:solidFill>
                  </a:tcPr>
                </a:tc>
                <a:extLst>
                  <a:ext uri="{0D108BD9-81ED-4DB2-BD59-A6C34878D82A}">
                    <a16:rowId xmlns:a16="http://schemas.microsoft.com/office/drawing/2014/main" val="10002"/>
                  </a:ext>
                </a:extLst>
              </a:tr>
              <a:tr h="560066">
                <a:tc>
                  <a:txBody>
                    <a:bodyPr/>
                    <a:lstStyle/>
                    <a:p>
                      <a:pPr algn="l"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Vendeurs</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4 808</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+ 8 137 </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l" fontAlgn="b"/>
                      <a:endPar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0003"/>
                  </a:ext>
                </a:extLst>
              </a:tr>
              <a:tr h="560066">
                <a:tc>
                  <a:txBody>
                    <a:bodyPr/>
                    <a:lstStyle/>
                    <a:p>
                      <a:pPr algn="l"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Attachés commerciaux et représentants</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7 975</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+ 1 053</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l" fontAlgn="b"/>
                      <a:endPar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69515928"/>
                  </a:ext>
                </a:extLst>
              </a:tr>
              <a:tr h="560066">
                <a:tc>
                  <a:txBody>
                    <a:bodyPr/>
                    <a:lstStyle/>
                    <a:p>
                      <a:pPr algn="l"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Maîtrise des magasins et intermédiaires du commerce</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11 396</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+ 333 </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cap="flat" cmpd="sng" algn="ctr">
                      <a:solidFill>
                        <a:srgbClr val="00003A"/>
                      </a:solidFill>
                      <a:prstDash val="solid"/>
                      <a:round/>
                      <a:headEnd type="none" w="med" len="med"/>
                      <a:tailEnd type="none" w="med" len="med"/>
                    </a:lnB>
                  </a:tcPr>
                </a:tc>
                <a:tc>
                  <a:txBody>
                    <a:bodyPr/>
                    <a:lstStyle/>
                    <a:p>
                      <a:pPr algn="l" fontAlgn="b"/>
                      <a:endPar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cap="flat" cmpd="sng" algn="ctr">
                      <a:solidFill>
                        <a:srgbClr val="00003A"/>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108536914"/>
                  </a:ext>
                </a:extLst>
              </a:tr>
              <a:tr h="560066">
                <a:tc>
                  <a:txBody>
                    <a:bodyPr/>
                    <a:lstStyle/>
                    <a:p>
                      <a:pPr algn="l"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Cadres commerciaux et technico-commerciaux</a:t>
                      </a:r>
                    </a:p>
                  </a:txBody>
                  <a:tcPr marL="0" marR="0" marT="0" marB="0" anchor="ctr">
                    <a:lnL w="9525">
                      <a:solidFill>
                        <a:srgbClr val="00003A"/>
                      </a:solidFill>
                      <a:prstDash val="soli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a:solidFill>
                        <a:srgbClr val="00003A"/>
                      </a:solidFill>
                      <a:prstDash val="solid"/>
                    </a:lnB>
                  </a:tcPr>
                </a:tc>
                <a:tc>
                  <a:txBody>
                    <a:bodyPr/>
                    <a:lstStyle/>
                    <a:p>
                      <a:pPr algn="ctr" fontAlgn="b"/>
                      <a:r>
                        <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5 414</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a:solidFill>
                        <a:srgbClr val="00003A"/>
                      </a:solidFill>
                      <a:prstDash val="solid"/>
                    </a:lnB>
                  </a:tcPr>
                </a:tc>
                <a:tc>
                  <a:txBody>
                    <a:bodyPr/>
                    <a:lstStyle/>
                    <a:p>
                      <a:pPr algn="ctr" fontAlgn="b"/>
                      <a:r>
                        <a:rPr lang="fr-FR" sz="1200" b="0" i="0" u="none" strike="noStrike" dirty="0">
                          <a:solidFill>
                            <a:srgbClr val="00B050"/>
                          </a:solidFill>
                          <a:effectLst/>
                          <a:latin typeface="Tahoma" panose="020B0604030504040204" pitchFamily="34" charset="0"/>
                          <a:ea typeface="Tahoma" panose="020B0604030504040204" pitchFamily="34" charset="0"/>
                          <a:cs typeface="Tahoma" panose="020B0604030504040204" pitchFamily="34" charset="0"/>
                        </a:rPr>
                        <a:t>+ 7 182 </a:t>
                      </a: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cap="flat" cmpd="sng" algn="ctr">
                      <a:solidFill>
                        <a:srgbClr val="00003A"/>
                      </a:solidFill>
                      <a:prstDash val="solid"/>
                      <a:round/>
                      <a:headEnd type="none" w="med" len="med"/>
                      <a:tailEnd type="none" w="med" len="med"/>
                    </a:lnT>
                    <a:lnB w="9525">
                      <a:solidFill>
                        <a:srgbClr val="00003A"/>
                      </a:solidFill>
                      <a:prstDash val="solid"/>
                    </a:lnB>
                  </a:tcPr>
                </a:tc>
                <a:tc>
                  <a:txBody>
                    <a:bodyPr/>
                    <a:lstStyle/>
                    <a:p>
                      <a:pPr algn="l" fontAlgn="b"/>
                      <a:endParaRPr lang="fr-FR" sz="12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txBody>
                  <a:tcPr marL="0" marR="0" marT="0" marB="0" anchor="ctr">
                    <a:lnL w="9525" cap="flat" cmpd="sng" algn="ctr">
                      <a:solidFill>
                        <a:srgbClr val="00003A"/>
                      </a:solidFill>
                      <a:prstDash val="solid"/>
                      <a:round/>
                      <a:headEnd type="none" w="med" len="med"/>
                      <a:tailEnd type="none" w="med" len="med"/>
                    </a:lnL>
                    <a:lnR w="9525" cap="flat" cmpd="sng" algn="ctr">
                      <a:solidFill>
                        <a:srgbClr val="00003A"/>
                      </a:solidFill>
                      <a:prstDash val="solid"/>
                      <a:round/>
                      <a:headEnd type="none" w="med" len="med"/>
                      <a:tailEnd type="none" w="med" len="med"/>
                    </a:lnR>
                    <a:lnT w="9525">
                      <a:solidFill>
                        <a:srgbClr val="00003A"/>
                      </a:solidFill>
                      <a:prstDash val="solid"/>
                    </a:lnT>
                    <a:lnB w="9525">
                      <a:solidFill>
                        <a:srgbClr val="00003A"/>
                      </a:solidFill>
                      <a:prstDash val="solid"/>
                    </a:lnB>
                    <a:solidFill>
                      <a:schemeClr val="accent5">
                        <a:lumMod val="60000"/>
                        <a:lumOff val="40000"/>
                      </a:schemeClr>
                    </a:solidFill>
                  </a:tcPr>
                </a:tc>
                <a:extLst>
                  <a:ext uri="{0D108BD9-81ED-4DB2-BD59-A6C34878D82A}">
                    <a16:rowId xmlns:a16="http://schemas.microsoft.com/office/drawing/2014/main" val="884118358"/>
                  </a:ext>
                </a:extLst>
              </a:tr>
            </a:tbl>
          </a:graphicData>
        </a:graphic>
      </p:graphicFrame>
      <p:sp>
        <p:nvSpPr>
          <p:cNvPr id="17" name="ZoneTexte 16">
            <a:extLst>
              <a:ext uri="{FF2B5EF4-FFF2-40B4-BE49-F238E27FC236}">
                <a16:creationId xmlns:a16="http://schemas.microsoft.com/office/drawing/2014/main" id="{64730687-7C5E-9993-684C-3948F8915852}"/>
              </a:ext>
            </a:extLst>
          </p:cNvPr>
          <p:cNvSpPr txBox="1"/>
          <p:nvPr/>
        </p:nvSpPr>
        <p:spPr>
          <a:xfrm>
            <a:off x="767531" y="5077232"/>
            <a:ext cx="9181141" cy="1077218"/>
          </a:xfrm>
          <a:prstGeom prst="rect">
            <a:avLst/>
          </a:prstGeom>
          <a:noFill/>
        </p:spPr>
        <p:txBody>
          <a:bodyPr wrap="square" rtlCol="0">
            <a:spAutoFit/>
          </a:bodyPr>
          <a:lstStyle/>
          <a:p>
            <a:pPr marL="285750" indent="-285750">
              <a:buFont typeface="Wingdings" panose="05000000000000000000" pitchFamily="2" charset="2"/>
              <a:buChar char="ü"/>
            </a:pPr>
            <a:r>
              <a:rPr lang="fr-FR" sz="1600" b="1" dirty="0">
                <a:highlight>
                  <a:srgbClr val="FFFF00"/>
                </a:highlight>
                <a:latin typeface="Tahoma" panose="020B0604030504040204" pitchFamily="34" charset="0"/>
                <a:ea typeface="Tahoma" panose="020B0604030504040204" pitchFamily="34" charset="0"/>
                <a:cs typeface="Tahoma" panose="020B0604030504040204" pitchFamily="34" charset="0"/>
              </a:rPr>
              <a:t>Cadres commerciaux et technico-commerciaux </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auront le plus grand nombre de postes à pourvoir à l’horizon 2030, dont </a:t>
            </a:r>
            <a:r>
              <a:rPr lang="fr-FR" sz="1600" dirty="0">
                <a:solidFill>
                  <a:srgbClr val="00B050"/>
                </a:solidFill>
                <a:highlight>
                  <a:srgbClr val="FFFF00"/>
                </a:highlight>
                <a:latin typeface="Tahoma" panose="020B0604030504040204" pitchFamily="34" charset="0"/>
                <a:ea typeface="Tahoma" panose="020B0604030504040204" pitchFamily="34" charset="0"/>
                <a:cs typeface="Tahoma" panose="020B0604030504040204" pitchFamily="34" charset="0"/>
              </a:rPr>
              <a:t>près de la moitié due à des créations nettes d’emplois</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a:t>
            </a:r>
            <a:endParaRPr lang="fr-FR" sz="1600" b="1" dirty="0">
              <a:highlight>
                <a:srgbClr val="FFFF00"/>
              </a:highlight>
              <a:latin typeface="Tahoma" panose="020B0604030504040204" pitchFamily="34" charset="0"/>
              <a:ea typeface="Tahoma" panose="020B0604030504040204" pitchFamily="34" charset="0"/>
              <a:cs typeface="Tahoma" panose="020B0604030504040204" pitchFamily="34" charset="0"/>
            </a:endParaRPr>
          </a:p>
          <a:p>
            <a:pPr marL="285750" indent="-285750">
              <a:buFont typeface="Wingdings" panose="05000000000000000000" pitchFamily="2" charset="2"/>
              <a:buChar char="ü"/>
            </a:pPr>
            <a:r>
              <a:rPr lang="fr-FR" sz="1600" b="1" dirty="0">
                <a:highlight>
                  <a:srgbClr val="FFFF00"/>
                </a:highlight>
                <a:latin typeface="Tahoma" panose="020B0604030504040204" pitchFamily="34" charset="0"/>
                <a:ea typeface="Tahoma" panose="020B0604030504040204" pitchFamily="34" charset="0"/>
                <a:cs typeface="Tahoma" panose="020B0604030504040204" pitchFamily="34" charset="0"/>
              </a:rPr>
              <a:t>Maîtrises de magasins et intermédiaires du commerce </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compteront</a:t>
            </a:r>
            <a:r>
              <a:rPr lang="fr-FR" sz="1600" b="1"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le plus gros contingent de départs en fin de carrière, et plus de </a:t>
            </a:r>
            <a:r>
              <a:rPr lang="fr-FR" sz="1600" dirty="0">
                <a:solidFill>
                  <a:srgbClr val="FF0000"/>
                </a:solidFill>
                <a:highlight>
                  <a:srgbClr val="FFFF00"/>
                </a:highlight>
                <a:latin typeface="Tahoma" panose="020B0604030504040204" pitchFamily="34" charset="0"/>
                <a:ea typeface="Tahoma" panose="020B0604030504040204" pitchFamily="34" charset="0"/>
                <a:cs typeface="Tahoma" panose="020B0604030504040204" pitchFamily="34" charset="0"/>
              </a:rPr>
              <a:t>500</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 </a:t>
            </a:r>
            <a:r>
              <a:rPr lang="fr-FR" sz="1600" dirty="0">
                <a:solidFill>
                  <a:srgbClr val="FF0000"/>
                </a:solidFill>
                <a:highlight>
                  <a:srgbClr val="FFFF00"/>
                </a:highlight>
                <a:latin typeface="Tahoma" panose="020B0604030504040204" pitchFamily="34" charset="0"/>
                <a:ea typeface="Tahoma" panose="020B0604030504040204" pitchFamily="34" charset="0"/>
                <a:cs typeface="Tahoma" panose="020B0604030504040204" pitchFamily="34" charset="0"/>
              </a:rPr>
              <a:t>destructions nettes d’emplois </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sont</a:t>
            </a:r>
            <a:r>
              <a:rPr lang="fr-FR" sz="1600" dirty="0">
                <a:solidFill>
                  <a:srgbClr val="FF0000"/>
                </a:solidFill>
                <a:highlight>
                  <a:srgbClr val="FFFF00"/>
                </a:highlight>
                <a:latin typeface="Tahoma" panose="020B0604030504040204" pitchFamily="34" charset="0"/>
                <a:ea typeface="Tahoma" panose="020B0604030504040204" pitchFamily="34" charset="0"/>
                <a:cs typeface="Tahoma" panose="020B0604030504040204" pitchFamily="34" charset="0"/>
              </a:rPr>
              <a:t> </a:t>
            </a:r>
            <a:r>
              <a:rPr lang="fr-FR" sz="1600" dirty="0">
                <a:highlight>
                  <a:srgbClr val="FFFF00"/>
                </a:highlight>
                <a:latin typeface="Tahoma" panose="020B0604030504040204" pitchFamily="34" charset="0"/>
                <a:ea typeface="Tahoma" panose="020B0604030504040204" pitchFamily="34" charset="0"/>
                <a:cs typeface="Tahoma" panose="020B0604030504040204" pitchFamily="34" charset="0"/>
              </a:rPr>
              <a:t>à prévoir.</a:t>
            </a:r>
          </a:p>
        </p:txBody>
      </p:sp>
      <p:pic>
        <p:nvPicPr>
          <p:cNvPr id="18" name="object 10">
            <a:extLst>
              <a:ext uri="{FF2B5EF4-FFF2-40B4-BE49-F238E27FC236}">
                <a16:creationId xmlns:a16="http://schemas.microsoft.com/office/drawing/2014/main" id="{692783E1-4DE0-A38C-43B9-7370362859E5}"/>
              </a:ext>
            </a:extLst>
          </p:cNvPr>
          <p:cNvPicPr/>
          <p:nvPr/>
        </p:nvPicPr>
        <p:blipFill>
          <a:blip r:embed="rId7" cstate="print"/>
          <a:stretch>
            <a:fillRect/>
          </a:stretch>
        </p:blipFill>
        <p:spPr>
          <a:xfrm>
            <a:off x="9663490" y="776649"/>
            <a:ext cx="1809749" cy="1333499"/>
          </a:xfrm>
          <a:prstGeom prst="rect">
            <a:avLst/>
          </a:prstGeom>
        </p:spPr>
      </p:pic>
    </p:spTree>
    <p:extLst>
      <p:ext uri="{BB962C8B-B14F-4D97-AF65-F5344CB8AC3E}">
        <p14:creationId xmlns:p14="http://schemas.microsoft.com/office/powerpoint/2010/main" val="32621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A8864-1C4A-50D8-0FB9-95789DA7ED6B}"/>
            </a:ext>
          </a:extLst>
        </p:cNvPr>
        <p:cNvGrpSpPr/>
        <p:nvPr/>
      </p:nvGrpSpPr>
      <p:grpSpPr>
        <a:xfrm>
          <a:off x="0" y="0"/>
          <a:ext cx="0" cy="0"/>
          <a:chOff x="0" y="0"/>
          <a:chExt cx="0" cy="0"/>
        </a:xfrm>
      </p:grpSpPr>
      <p:pic>
        <p:nvPicPr>
          <p:cNvPr id="4" name="object 2">
            <a:extLst>
              <a:ext uri="{FF2B5EF4-FFF2-40B4-BE49-F238E27FC236}">
                <a16:creationId xmlns:a16="http://schemas.microsoft.com/office/drawing/2014/main" id="{87BDBF5A-C327-F98D-E53C-01CFFF137581}"/>
              </a:ext>
            </a:extLst>
          </p:cNvPr>
          <p:cNvPicPr/>
          <p:nvPr/>
        </p:nvPicPr>
        <p:blipFill>
          <a:blip r:embed="rId3" cstate="print"/>
          <a:stretch>
            <a:fillRect/>
          </a:stretch>
        </p:blipFill>
        <p:spPr>
          <a:xfrm>
            <a:off x="7310716" y="-215153"/>
            <a:ext cx="5257799" cy="3924002"/>
          </a:xfrm>
          <a:prstGeom prst="rect">
            <a:avLst/>
          </a:prstGeom>
        </p:spPr>
      </p:pic>
      <p:sp>
        <p:nvSpPr>
          <p:cNvPr id="5" name="object 8">
            <a:extLst>
              <a:ext uri="{FF2B5EF4-FFF2-40B4-BE49-F238E27FC236}">
                <a16:creationId xmlns:a16="http://schemas.microsoft.com/office/drawing/2014/main" id="{DDD547BC-2FCF-4850-5484-45223641AB68}"/>
              </a:ext>
            </a:extLst>
          </p:cNvPr>
          <p:cNvSpPr/>
          <p:nvPr/>
        </p:nvSpPr>
        <p:spPr>
          <a:xfrm>
            <a:off x="9591674" y="4505325"/>
            <a:ext cx="561975" cy="561340"/>
          </a:xfrm>
          <a:custGeom>
            <a:avLst/>
            <a:gdLst/>
            <a:ahLst/>
            <a:cxnLst/>
            <a:rect l="l" t="t" r="r" b="b"/>
            <a:pathLst>
              <a:path w="561975" h="561339">
                <a:moveTo>
                  <a:pt x="280987" y="561343"/>
                </a:moveTo>
                <a:lnTo>
                  <a:pt x="239758" y="558305"/>
                </a:lnTo>
                <a:lnTo>
                  <a:pt x="199421" y="549257"/>
                </a:lnTo>
                <a:lnTo>
                  <a:pt x="160849" y="534396"/>
                </a:lnTo>
                <a:lnTo>
                  <a:pt x="124879" y="514041"/>
                </a:lnTo>
                <a:lnTo>
                  <a:pt x="92287" y="488636"/>
                </a:lnTo>
                <a:lnTo>
                  <a:pt x="63781" y="458728"/>
                </a:lnTo>
                <a:lnTo>
                  <a:pt x="39976" y="424965"/>
                </a:lnTo>
                <a:lnTo>
                  <a:pt x="21388" y="388080"/>
                </a:lnTo>
                <a:lnTo>
                  <a:pt x="8420" y="348869"/>
                </a:lnTo>
                <a:lnTo>
                  <a:pt x="1353" y="308182"/>
                </a:lnTo>
                <a:lnTo>
                  <a:pt x="0" y="280671"/>
                </a:lnTo>
                <a:lnTo>
                  <a:pt x="84" y="273781"/>
                </a:lnTo>
                <a:lnTo>
                  <a:pt x="4136" y="232689"/>
                </a:lnTo>
                <a:lnTo>
                  <a:pt x="14182" y="192628"/>
                </a:lnTo>
                <a:lnTo>
                  <a:pt x="30001" y="154480"/>
                </a:lnTo>
                <a:lnTo>
                  <a:pt x="51257" y="119056"/>
                </a:lnTo>
                <a:lnTo>
                  <a:pt x="77481" y="87138"/>
                </a:lnTo>
                <a:lnTo>
                  <a:pt x="108116" y="59403"/>
                </a:lnTo>
                <a:lnTo>
                  <a:pt x="142487" y="36463"/>
                </a:lnTo>
                <a:lnTo>
                  <a:pt x="179863" y="18806"/>
                </a:lnTo>
                <a:lnTo>
                  <a:pt x="219420" y="6820"/>
                </a:lnTo>
                <a:lnTo>
                  <a:pt x="260318" y="760"/>
                </a:lnTo>
                <a:lnTo>
                  <a:pt x="280987" y="0"/>
                </a:lnTo>
                <a:lnTo>
                  <a:pt x="287885" y="84"/>
                </a:lnTo>
                <a:lnTo>
                  <a:pt x="329023" y="4131"/>
                </a:lnTo>
                <a:lnTo>
                  <a:pt x="369130" y="14166"/>
                </a:lnTo>
                <a:lnTo>
                  <a:pt x="407320" y="29967"/>
                </a:lnTo>
                <a:lnTo>
                  <a:pt x="442784" y="51199"/>
                </a:lnTo>
                <a:lnTo>
                  <a:pt x="474738" y="77394"/>
                </a:lnTo>
                <a:lnTo>
                  <a:pt x="502504" y="107995"/>
                </a:lnTo>
                <a:lnTo>
                  <a:pt x="525470" y="142327"/>
                </a:lnTo>
                <a:lnTo>
                  <a:pt x="543147" y="179661"/>
                </a:lnTo>
                <a:lnTo>
                  <a:pt x="555147" y="219174"/>
                </a:lnTo>
                <a:lnTo>
                  <a:pt x="561213" y="260026"/>
                </a:lnTo>
                <a:lnTo>
                  <a:pt x="561975" y="280671"/>
                </a:lnTo>
                <a:lnTo>
                  <a:pt x="561890" y="287561"/>
                </a:lnTo>
                <a:lnTo>
                  <a:pt x="557838" y="328653"/>
                </a:lnTo>
                <a:lnTo>
                  <a:pt x="547792" y="368715"/>
                </a:lnTo>
                <a:lnTo>
                  <a:pt x="531973" y="406863"/>
                </a:lnTo>
                <a:lnTo>
                  <a:pt x="510717" y="442286"/>
                </a:lnTo>
                <a:lnTo>
                  <a:pt x="484493" y="474204"/>
                </a:lnTo>
                <a:lnTo>
                  <a:pt x="453858" y="501939"/>
                </a:lnTo>
                <a:lnTo>
                  <a:pt x="419487" y="524879"/>
                </a:lnTo>
                <a:lnTo>
                  <a:pt x="382111" y="542537"/>
                </a:lnTo>
                <a:lnTo>
                  <a:pt x="342554" y="554523"/>
                </a:lnTo>
                <a:lnTo>
                  <a:pt x="301656" y="560583"/>
                </a:lnTo>
                <a:lnTo>
                  <a:pt x="280987" y="561343"/>
                </a:lnTo>
                <a:close/>
              </a:path>
            </a:pathLst>
          </a:custGeom>
          <a:solidFill>
            <a:srgbClr val="ED702D"/>
          </a:solidFill>
        </p:spPr>
        <p:txBody>
          <a:bodyPr wrap="square" lIns="0" tIns="0" rIns="0" bIns="0" rtlCol="0"/>
          <a:lstStyle/>
          <a:p>
            <a:endParaRPr/>
          </a:p>
        </p:txBody>
      </p:sp>
      <p:pic>
        <p:nvPicPr>
          <p:cNvPr id="8" name="object 7">
            <a:extLst>
              <a:ext uri="{FF2B5EF4-FFF2-40B4-BE49-F238E27FC236}">
                <a16:creationId xmlns:a16="http://schemas.microsoft.com/office/drawing/2014/main" id="{93EFDC4C-F8DF-BCE6-06C7-2C29BD2003A6}"/>
              </a:ext>
            </a:extLst>
          </p:cNvPr>
          <p:cNvPicPr/>
          <p:nvPr/>
        </p:nvPicPr>
        <p:blipFill>
          <a:blip r:embed="rId4" cstate="print"/>
          <a:stretch>
            <a:fillRect/>
          </a:stretch>
        </p:blipFill>
        <p:spPr>
          <a:xfrm>
            <a:off x="3736599" y="3997270"/>
            <a:ext cx="4179355" cy="3070772"/>
          </a:xfrm>
          <a:prstGeom prst="rect">
            <a:avLst/>
          </a:prstGeom>
        </p:spPr>
      </p:pic>
      <p:sp>
        <p:nvSpPr>
          <p:cNvPr id="9" name="object 3">
            <a:extLst>
              <a:ext uri="{FF2B5EF4-FFF2-40B4-BE49-F238E27FC236}">
                <a16:creationId xmlns:a16="http://schemas.microsoft.com/office/drawing/2014/main" id="{9696741A-183A-3FA7-75C8-48E0B936BB53}"/>
              </a:ext>
            </a:extLst>
          </p:cNvPr>
          <p:cNvSpPr txBox="1"/>
          <p:nvPr/>
        </p:nvSpPr>
        <p:spPr>
          <a:xfrm>
            <a:off x="2439091" y="2073463"/>
            <a:ext cx="6385191" cy="1574534"/>
          </a:xfrm>
          <a:prstGeom prst="rect">
            <a:avLst/>
          </a:prstGeom>
        </p:spPr>
        <p:txBody>
          <a:bodyPr vert="horz" wrap="square" lIns="0" tIns="14605" rIns="0" bIns="0" rtlCol="0">
            <a:spAutoFit/>
          </a:bodyPr>
          <a:lstStyle/>
          <a:p>
            <a:pPr marR="5080" algn="ctr">
              <a:lnSpc>
                <a:spcPts val="6285"/>
              </a:lnSpc>
              <a:spcBef>
                <a:spcPts val="115"/>
              </a:spcBef>
            </a:pPr>
            <a:r>
              <a:rPr lang="fr-FR" sz="4600" spc="-20" dirty="0">
                <a:solidFill>
                  <a:srgbClr val="0080B5"/>
                </a:solidFill>
                <a:latin typeface="Tahoma" panose="020B0604030504040204" pitchFamily="34" charset="0"/>
                <a:ea typeface="Tahoma" panose="020B0604030504040204" pitchFamily="34" charset="0"/>
                <a:cs typeface="Tahoma" panose="020B0604030504040204" pitchFamily="34" charset="0"/>
              </a:rPr>
              <a:t>Le Commerce en région</a:t>
            </a:r>
          </a:p>
          <a:p>
            <a:pPr marR="5080" algn="ctr">
              <a:lnSpc>
                <a:spcPts val="6285"/>
              </a:lnSpc>
              <a:spcBef>
                <a:spcPts val="115"/>
              </a:spcBef>
            </a:pPr>
            <a:r>
              <a:rPr lang="fr-FR" sz="4600" spc="-330" dirty="0">
                <a:latin typeface="Lucida Sans" panose="020B0602030504020204" pitchFamily="34" charset="0"/>
                <a:cs typeface="Trebuchet MS"/>
              </a:rPr>
              <a:t>Formation</a:t>
            </a:r>
            <a:endParaRPr sz="4600" dirty="0">
              <a:latin typeface="Lucida Sans" panose="020B0602030504020204" pitchFamily="34" charset="0"/>
              <a:cs typeface="Trebuchet MS"/>
            </a:endParaRPr>
          </a:p>
        </p:txBody>
      </p:sp>
      <p:pic>
        <p:nvPicPr>
          <p:cNvPr id="11" name="Image 10" descr="Une image contenant capture d’écran, Graphique, graphisme, clipart&#10;&#10;Description générée automatiquement">
            <a:extLst>
              <a:ext uri="{FF2B5EF4-FFF2-40B4-BE49-F238E27FC236}">
                <a16:creationId xmlns:a16="http://schemas.microsoft.com/office/drawing/2014/main" id="{248DFD41-98FC-B759-9355-CBAD384600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grpSp>
        <p:nvGrpSpPr>
          <p:cNvPr id="2" name="Groupe 1">
            <a:extLst>
              <a:ext uri="{FF2B5EF4-FFF2-40B4-BE49-F238E27FC236}">
                <a16:creationId xmlns:a16="http://schemas.microsoft.com/office/drawing/2014/main" id="{4E9C141F-760E-8D45-FE56-4D437C690E64}"/>
              </a:ext>
            </a:extLst>
          </p:cNvPr>
          <p:cNvGrpSpPr/>
          <p:nvPr/>
        </p:nvGrpSpPr>
        <p:grpSpPr>
          <a:xfrm>
            <a:off x="5335729" y="3708849"/>
            <a:ext cx="591913" cy="591913"/>
            <a:chOff x="2778619" y="5910880"/>
            <a:chExt cx="591913" cy="591913"/>
          </a:xfrm>
        </p:grpSpPr>
        <p:sp>
          <p:nvSpPr>
            <p:cNvPr id="3" name="Ellipse 2">
              <a:extLst>
                <a:ext uri="{FF2B5EF4-FFF2-40B4-BE49-F238E27FC236}">
                  <a16:creationId xmlns:a16="http://schemas.microsoft.com/office/drawing/2014/main" id="{DFF506BD-585C-4018-C453-76D35A8820C7}"/>
                </a:ext>
              </a:extLst>
            </p:cNvPr>
            <p:cNvSpPr/>
            <p:nvPr/>
          </p:nvSpPr>
          <p:spPr>
            <a:xfrm>
              <a:off x="2778619" y="5910880"/>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0C373CD4-8E6A-9043-2B6F-41973CBE5F09}"/>
                </a:ext>
              </a:extLst>
            </p:cNvPr>
            <p:cNvSpPr/>
            <p:nvPr/>
          </p:nvSpPr>
          <p:spPr>
            <a:xfrm>
              <a:off x="2903854" y="6036115"/>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Graphique 6" descr="Livres avec un remplissage uni">
              <a:extLst>
                <a:ext uri="{FF2B5EF4-FFF2-40B4-BE49-F238E27FC236}">
                  <a16:creationId xmlns:a16="http://schemas.microsoft.com/office/drawing/2014/main" id="{5FB86549-2A87-8FCA-C2C7-8EFF627697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25112" y="5957373"/>
              <a:ext cx="498926" cy="498926"/>
            </a:xfrm>
            <a:prstGeom prst="rect">
              <a:avLst/>
            </a:prstGeom>
          </p:spPr>
        </p:pic>
      </p:grpSp>
    </p:spTree>
    <p:extLst>
      <p:ext uri="{BB962C8B-B14F-4D97-AF65-F5344CB8AC3E}">
        <p14:creationId xmlns:p14="http://schemas.microsoft.com/office/powerpoint/2010/main" val="851649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7955-ABD2-D2B4-F3C8-0413A830E34A}"/>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A43B024B-3CB8-391D-6FAA-865A34F5D424}"/>
              </a:ext>
            </a:extLst>
          </p:cNvPr>
          <p:cNvSpPr txBox="1">
            <a:spLocks noGrp="1"/>
          </p:cNvSpPr>
          <p:nvPr>
            <p:ph type="title"/>
          </p:nvPr>
        </p:nvSpPr>
        <p:spPr>
          <a:xfrm>
            <a:off x="1033994" y="310264"/>
            <a:ext cx="6952216" cy="568744"/>
          </a:xfrm>
          <a:prstGeom prst="rect">
            <a:avLst/>
          </a:prstGeom>
        </p:spPr>
        <p:txBody>
          <a:bodyPr vert="horz" wrap="square" lIns="0" tIns="14604" rIns="0" bIns="0" rtlCol="0">
            <a:spAutoFit/>
          </a:bodyPr>
          <a:lstStyle/>
          <a:p>
            <a:pPr marL="12700">
              <a:lnSpc>
                <a:spcPct val="100000"/>
              </a:lnSpc>
              <a:spcBef>
                <a:spcPts val="114"/>
              </a:spcBef>
            </a:pPr>
            <a:r>
              <a:rPr lang="fr-FR" sz="3600" spc="-290" dirty="0">
                <a:latin typeface="Lucida Sans" panose="020B0602030504020204" pitchFamily="34" charset="0"/>
              </a:rPr>
              <a:t>Quelles formations ?</a:t>
            </a:r>
            <a:endParaRPr sz="3600" spc="-320" dirty="0">
              <a:latin typeface="Lucida Sans" panose="020B0602030504020204" pitchFamily="34" charset="0"/>
            </a:endParaRPr>
          </a:p>
        </p:txBody>
      </p:sp>
      <p:pic>
        <p:nvPicPr>
          <p:cNvPr id="9" name="object 14">
            <a:extLst>
              <a:ext uri="{FF2B5EF4-FFF2-40B4-BE49-F238E27FC236}">
                <a16:creationId xmlns:a16="http://schemas.microsoft.com/office/drawing/2014/main" id="{57739BEF-C05C-A41E-3475-A380DD3C098A}"/>
              </a:ext>
            </a:extLst>
          </p:cNvPr>
          <p:cNvPicPr/>
          <p:nvPr/>
        </p:nvPicPr>
        <p:blipFill>
          <a:blip r:embed="rId3" cstate="print"/>
          <a:stretch>
            <a:fillRect/>
          </a:stretch>
        </p:blipFill>
        <p:spPr>
          <a:xfrm>
            <a:off x="6667153" y="-400667"/>
            <a:ext cx="1645919" cy="2130801"/>
          </a:xfrm>
          <a:prstGeom prst="rect">
            <a:avLst/>
          </a:prstGeom>
        </p:spPr>
      </p:pic>
      <p:pic>
        <p:nvPicPr>
          <p:cNvPr id="10" name="object 15">
            <a:extLst>
              <a:ext uri="{FF2B5EF4-FFF2-40B4-BE49-F238E27FC236}">
                <a16:creationId xmlns:a16="http://schemas.microsoft.com/office/drawing/2014/main" id="{ED06FA8F-A281-B203-F71B-32D66A1C9365}"/>
              </a:ext>
            </a:extLst>
          </p:cNvPr>
          <p:cNvPicPr/>
          <p:nvPr/>
        </p:nvPicPr>
        <p:blipFill>
          <a:blip r:embed="rId4" cstate="print"/>
          <a:stretch>
            <a:fillRect/>
          </a:stretch>
        </p:blipFill>
        <p:spPr>
          <a:xfrm rot="16200000">
            <a:off x="8127335" y="6015361"/>
            <a:ext cx="1400174" cy="1028699"/>
          </a:xfrm>
          <a:prstGeom prst="rect">
            <a:avLst/>
          </a:prstGeom>
        </p:spPr>
      </p:pic>
      <p:pic>
        <p:nvPicPr>
          <p:cNvPr id="13" name="Image 12" descr="Une image contenant capture d’écran, Graphique, graphisme, clipart&#10;&#10;Description générée automatiquement">
            <a:extLst>
              <a:ext uri="{FF2B5EF4-FFF2-40B4-BE49-F238E27FC236}">
                <a16:creationId xmlns:a16="http://schemas.microsoft.com/office/drawing/2014/main" id="{F34DFDCD-51F8-72E4-3228-3C88DE65C7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0ED0ADA9-53D1-CE7F-AA54-9798F4647ABE}"/>
              </a:ext>
            </a:extLst>
          </p:cNvPr>
          <p:cNvCxnSpPr>
            <a:cxnSpLocks/>
          </p:cNvCxnSpPr>
          <p:nvPr/>
        </p:nvCxnSpPr>
        <p:spPr>
          <a:xfrm>
            <a:off x="1033994" y="990923"/>
            <a:ext cx="3779545" cy="0"/>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C5C8A012-0D8A-4738-C107-DE46D624635F}"/>
              </a:ext>
            </a:extLst>
          </p:cNvPr>
          <p:cNvSpPr txBox="1"/>
          <p:nvPr/>
        </p:nvSpPr>
        <p:spPr>
          <a:xfrm>
            <a:off x="4636" y="1088538"/>
            <a:ext cx="5269585" cy="166199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BTS management commercial opérationnel </a:t>
            </a:r>
            <a:r>
              <a:rPr lang="fr-FR" sz="1700" dirty="0">
                <a:latin typeface="Tahoma" panose="020B0604030504040204" pitchFamily="34" charset="0"/>
                <a:ea typeface="Tahoma" panose="020B0604030504040204" pitchFamily="34" charset="0"/>
                <a:cs typeface="Tahoma" panose="020B0604030504040204" pitchFamily="34" charset="0"/>
              </a:rPr>
              <a:t>numéro 1 dans la filière avec </a:t>
            </a:r>
            <a:r>
              <a:rPr lang="fr-FR" sz="1700" b="1" dirty="0">
                <a:latin typeface="Tahoma" panose="020B0604030504040204" pitchFamily="34" charset="0"/>
                <a:ea typeface="Tahoma" panose="020B0604030504040204" pitchFamily="34" charset="0"/>
                <a:cs typeface="Tahoma" panose="020B0604030504040204" pitchFamily="34" charset="0"/>
              </a:rPr>
              <a:t>2 125 inscrits </a:t>
            </a:r>
            <a:r>
              <a:rPr lang="fr-FR" sz="1700" dirty="0">
                <a:latin typeface="Tahoma" panose="020B0604030504040204" pitchFamily="34" charset="0"/>
                <a:ea typeface="Tahoma" panose="020B0604030504040204" pitchFamily="34" charset="0"/>
                <a:cs typeface="Tahoma" panose="020B0604030504040204" pitchFamily="34" charset="0"/>
              </a:rPr>
              <a:t>en dernière année en région.</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113 formations</a:t>
            </a:r>
            <a:r>
              <a:rPr lang="fr-FR" sz="1700" dirty="0">
                <a:latin typeface="Tahoma" panose="020B0604030504040204" pitchFamily="34" charset="0"/>
                <a:ea typeface="Tahoma" panose="020B0604030504040204" pitchFamily="34" charset="0"/>
                <a:cs typeface="Tahoma" panose="020B0604030504040204" pitchFamily="34" charset="0"/>
              </a:rPr>
              <a:t> présentes sur le territoire.</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57 % </a:t>
            </a:r>
            <a:r>
              <a:rPr lang="fr-FR" sz="1700" dirty="0">
                <a:latin typeface="Tahoma" panose="020B0604030504040204" pitchFamily="34" charset="0"/>
                <a:ea typeface="Tahoma" panose="020B0604030504040204" pitchFamily="34" charset="0"/>
                <a:cs typeface="Tahoma" panose="020B0604030504040204" pitchFamily="34" charset="0"/>
              </a:rPr>
              <a:t>relèvent du niveau </a:t>
            </a:r>
            <a:r>
              <a:rPr lang="fr-FR" sz="1700" b="1" dirty="0">
                <a:latin typeface="Tahoma" panose="020B0604030504040204" pitchFamily="34" charset="0"/>
                <a:ea typeface="Tahoma" panose="020B0604030504040204" pitchFamily="34" charset="0"/>
                <a:cs typeface="Tahoma" panose="020B0604030504040204" pitchFamily="34" charset="0"/>
              </a:rPr>
              <a:t>bac + 3 et plus      </a:t>
            </a:r>
            <a:r>
              <a:rPr lang="fr-FR" sz="1700" dirty="0">
                <a:latin typeface="Tahoma" panose="020B0604030504040204" pitchFamily="34" charset="0"/>
                <a:ea typeface="Tahoma" panose="020B0604030504040204" pitchFamily="34" charset="0"/>
                <a:cs typeface="Tahoma" panose="020B0604030504040204" pitchFamily="34" charset="0"/>
              </a:rPr>
              <a:t>(36 % toutes filières).</a:t>
            </a:r>
          </a:p>
        </p:txBody>
      </p:sp>
      <p:sp>
        <p:nvSpPr>
          <p:cNvPr id="24" name="ZoneTexte 23">
            <a:extLst>
              <a:ext uri="{FF2B5EF4-FFF2-40B4-BE49-F238E27FC236}">
                <a16:creationId xmlns:a16="http://schemas.microsoft.com/office/drawing/2014/main" id="{832FFCAD-2E3F-E94C-620B-47B99F805661}"/>
              </a:ext>
            </a:extLst>
          </p:cNvPr>
          <p:cNvSpPr txBox="1"/>
          <p:nvPr/>
        </p:nvSpPr>
        <p:spPr>
          <a:xfrm>
            <a:off x="256353" y="6412497"/>
            <a:ext cx="7490112" cy="400110"/>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Carif-Oref Paca – Base effectif en formation ; RCO, Onisep – Certif Info - Traitement Carif-Oref Paca</a:t>
            </a:r>
          </a:p>
          <a:p>
            <a:r>
              <a:rPr lang="fr-FR" sz="1000" dirty="0">
                <a:latin typeface="Tahoma" panose="020B0604030504040204" pitchFamily="34" charset="0"/>
                <a:ea typeface="Tahoma" panose="020B0604030504040204" pitchFamily="34" charset="0"/>
                <a:cs typeface="Tahoma" panose="020B0604030504040204" pitchFamily="34" charset="0"/>
              </a:rPr>
              <a:t>Champ : effectifs inscrits en dernière année de formation ; formation initiale et continue, 2023.</a:t>
            </a:r>
          </a:p>
        </p:txBody>
      </p:sp>
      <p:grpSp>
        <p:nvGrpSpPr>
          <p:cNvPr id="2" name="Groupe 1">
            <a:extLst>
              <a:ext uri="{FF2B5EF4-FFF2-40B4-BE49-F238E27FC236}">
                <a16:creationId xmlns:a16="http://schemas.microsoft.com/office/drawing/2014/main" id="{EAD840CC-32AF-1DA6-4DF4-7CB1D4030E99}"/>
              </a:ext>
            </a:extLst>
          </p:cNvPr>
          <p:cNvGrpSpPr/>
          <p:nvPr/>
        </p:nvGrpSpPr>
        <p:grpSpPr>
          <a:xfrm>
            <a:off x="256353" y="399010"/>
            <a:ext cx="591913" cy="591913"/>
            <a:chOff x="2778619" y="5910880"/>
            <a:chExt cx="591913" cy="591913"/>
          </a:xfrm>
        </p:grpSpPr>
        <p:sp>
          <p:nvSpPr>
            <p:cNvPr id="3" name="Ellipse 2">
              <a:extLst>
                <a:ext uri="{FF2B5EF4-FFF2-40B4-BE49-F238E27FC236}">
                  <a16:creationId xmlns:a16="http://schemas.microsoft.com/office/drawing/2014/main" id="{639CADAB-B98B-BD43-BB47-D38323F53E9F}"/>
                </a:ext>
              </a:extLst>
            </p:cNvPr>
            <p:cNvSpPr/>
            <p:nvPr/>
          </p:nvSpPr>
          <p:spPr>
            <a:xfrm>
              <a:off x="2778619" y="5910880"/>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A21927C1-A531-5510-2879-D0B962C6E251}"/>
                </a:ext>
              </a:extLst>
            </p:cNvPr>
            <p:cNvSpPr/>
            <p:nvPr/>
          </p:nvSpPr>
          <p:spPr>
            <a:xfrm>
              <a:off x="2903854" y="6036115"/>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Graphique 13" descr="Livres avec un remplissage uni">
              <a:extLst>
                <a:ext uri="{FF2B5EF4-FFF2-40B4-BE49-F238E27FC236}">
                  <a16:creationId xmlns:a16="http://schemas.microsoft.com/office/drawing/2014/main" id="{E02E103D-1F1D-0A02-6C1D-F436472CD8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25112" y="5957373"/>
              <a:ext cx="498926" cy="498926"/>
            </a:xfrm>
            <a:prstGeom prst="rect">
              <a:avLst/>
            </a:prstGeom>
          </p:spPr>
        </p:pic>
      </p:grpSp>
      <p:pic>
        <p:nvPicPr>
          <p:cNvPr id="8" name="Image 7">
            <a:extLst>
              <a:ext uri="{FF2B5EF4-FFF2-40B4-BE49-F238E27FC236}">
                <a16:creationId xmlns:a16="http://schemas.microsoft.com/office/drawing/2014/main" id="{90349D3D-93F4-7B04-0AF3-5081C750ED65}"/>
              </a:ext>
            </a:extLst>
          </p:cNvPr>
          <p:cNvPicPr>
            <a:picLocks noChangeAspect="1"/>
          </p:cNvPicPr>
          <p:nvPr/>
        </p:nvPicPr>
        <p:blipFill>
          <a:blip r:embed="rId7"/>
          <a:stretch>
            <a:fillRect/>
          </a:stretch>
        </p:blipFill>
        <p:spPr>
          <a:xfrm>
            <a:off x="381588" y="2756570"/>
            <a:ext cx="4799404" cy="3399894"/>
          </a:xfrm>
          <a:prstGeom prst="rect">
            <a:avLst/>
          </a:prstGeom>
        </p:spPr>
      </p:pic>
      <p:pic>
        <p:nvPicPr>
          <p:cNvPr id="12" name="Image 11">
            <a:extLst>
              <a:ext uri="{FF2B5EF4-FFF2-40B4-BE49-F238E27FC236}">
                <a16:creationId xmlns:a16="http://schemas.microsoft.com/office/drawing/2014/main" id="{7722FBCA-819E-0A2F-D385-6C44A5B72E6A}"/>
              </a:ext>
            </a:extLst>
          </p:cNvPr>
          <p:cNvPicPr>
            <a:picLocks noChangeAspect="1"/>
          </p:cNvPicPr>
          <p:nvPr/>
        </p:nvPicPr>
        <p:blipFill>
          <a:blip r:embed="rId8"/>
          <a:stretch>
            <a:fillRect/>
          </a:stretch>
        </p:blipFill>
        <p:spPr>
          <a:xfrm>
            <a:off x="5180992" y="1279241"/>
            <a:ext cx="7011008" cy="4877223"/>
          </a:xfrm>
          <a:prstGeom prst="rect">
            <a:avLst/>
          </a:prstGeom>
        </p:spPr>
      </p:pic>
    </p:spTree>
    <p:extLst>
      <p:ext uri="{BB962C8B-B14F-4D97-AF65-F5344CB8AC3E}">
        <p14:creationId xmlns:p14="http://schemas.microsoft.com/office/powerpoint/2010/main" val="3883280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692F8-8B97-9828-8259-39814D16468A}"/>
            </a:ext>
          </a:extLst>
        </p:cNvPr>
        <p:cNvGrpSpPr/>
        <p:nvPr/>
      </p:nvGrpSpPr>
      <p:grpSpPr>
        <a:xfrm>
          <a:off x="0" y="0"/>
          <a:ext cx="0" cy="0"/>
          <a:chOff x="0" y="0"/>
          <a:chExt cx="0" cy="0"/>
        </a:xfrm>
      </p:grpSpPr>
      <p:sp>
        <p:nvSpPr>
          <p:cNvPr id="7" name="object 13">
            <a:extLst>
              <a:ext uri="{FF2B5EF4-FFF2-40B4-BE49-F238E27FC236}">
                <a16:creationId xmlns:a16="http://schemas.microsoft.com/office/drawing/2014/main" id="{F3595CD9-B54E-AFE8-39E7-C1F0CC9680E8}"/>
              </a:ext>
            </a:extLst>
          </p:cNvPr>
          <p:cNvSpPr txBox="1">
            <a:spLocks noGrp="1"/>
          </p:cNvSpPr>
          <p:nvPr>
            <p:ph type="title"/>
          </p:nvPr>
        </p:nvSpPr>
        <p:spPr>
          <a:xfrm>
            <a:off x="1033993" y="310264"/>
            <a:ext cx="6419229" cy="568744"/>
          </a:xfrm>
          <a:prstGeom prst="rect">
            <a:avLst/>
          </a:prstGeom>
        </p:spPr>
        <p:txBody>
          <a:bodyPr vert="horz" wrap="square" lIns="0" tIns="14604" rIns="0" bIns="0" rtlCol="0">
            <a:spAutoFit/>
          </a:bodyPr>
          <a:lstStyle/>
          <a:p>
            <a:pPr marL="12700">
              <a:lnSpc>
                <a:spcPct val="100000"/>
              </a:lnSpc>
              <a:spcBef>
                <a:spcPts val="114"/>
              </a:spcBef>
            </a:pPr>
            <a:r>
              <a:rPr lang="fr-FR" sz="3600" spc="-290">
                <a:latin typeface="Lucida Sans" panose="020B0602030504020204" pitchFamily="34" charset="0"/>
              </a:rPr>
              <a:t>Rôle </a:t>
            </a:r>
            <a:r>
              <a:rPr lang="fr-FR" sz="3600" spc="-290" dirty="0">
                <a:latin typeface="Lucida Sans" panose="020B0602030504020204" pitchFamily="34" charset="0"/>
              </a:rPr>
              <a:t>central de l’apprentissage</a:t>
            </a:r>
            <a:endParaRPr sz="3600" spc="-320" dirty="0">
              <a:latin typeface="Lucida Sans" panose="020B0602030504020204" pitchFamily="34" charset="0"/>
            </a:endParaRPr>
          </a:p>
        </p:txBody>
      </p:sp>
      <p:pic>
        <p:nvPicPr>
          <p:cNvPr id="13" name="Image 12" descr="Une image contenant capture d’écran, Graphique, graphisme, clipart&#10;&#10;Description générée automatiquement">
            <a:extLst>
              <a:ext uri="{FF2B5EF4-FFF2-40B4-BE49-F238E27FC236}">
                <a16:creationId xmlns:a16="http://schemas.microsoft.com/office/drawing/2014/main" id="{CC31E579-F726-2C1E-0CD2-ED427B153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cxnSp>
        <p:nvCxnSpPr>
          <p:cNvPr id="5" name="Connecteur droit 4">
            <a:extLst>
              <a:ext uri="{FF2B5EF4-FFF2-40B4-BE49-F238E27FC236}">
                <a16:creationId xmlns:a16="http://schemas.microsoft.com/office/drawing/2014/main" id="{AB383B9D-B95D-ACA5-2D91-7755771F4FF3}"/>
              </a:ext>
            </a:extLst>
          </p:cNvPr>
          <p:cNvCxnSpPr>
            <a:cxnSpLocks/>
          </p:cNvCxnSpPr>
          <p:nvPr/>
        </p:nvCxnSpPr>
        <p:spPr>
          <a:xfrm flipV="1">
            <a:off x="1033994" y="971550"/>
            <a:ext cx="5147350" cy="19373"/>
          </a:xfrm>
          <a:prstGeom prst="line">
            <a:avLst/>
          </a:prstGeom>
          <a:ln w="28575">
            <a:solidFill>
              <a:srgbClr val="FBB900"/>
            </a:solidFill>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963B6BBD-C3AF-8377-0A24-B24A8A6CFC02}"/>
              </a:ext>
            </a:extLst>
          </p:cNvPr>
          <p:cNvSpPr txBox="1"/>
          <p:nvPr/>
        </p:nvSpPr>
        <p:spPr>
          <a:xfrm>
            <a:off x="737263" y="1329456"/>
            <a:ext cx="7894291" cy="87716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16 360 </a:t>
            </a:r>
            <a:r>
              <a:rPr lang="fr-FR" sz="1700" dirty="0">
                <a:latin typeface="Tahoma" panose="020B0604030504040204" pitchFamily="34" charset="0"/>
                <a:ea typeface="Tahoma" panose="020B0604030504040204" pitchFamily="34" charset="0"/>
                <a:cs typeface="Tahoma" panose="020B0604030504040204" pitchFamily="34" charset="0"/>
              </a:rPr>
              <a:t>personnes se forment dans cette filière (</a:t>
            </a:r>
            <a:r>
              <a:rPr lang="fr-FR" sz="1700" b="1" dirty="0">
                <a:latin typeface="Tahoma" panose="020B0604030504040204" pitchFamily="34" charset="0"/>
                <a:ea typeface="Tahoma" panose="020B0604030504040204" pitchFamily="34" charset="0"/>
                <a:cs typeface="Tahoma" panose="020B0604030504040204" pitchFamily="34" charset="0"/>
              </a:rPr>
              <a:t>9 %</a:t>
            </a:r>
            <a:r>
              <a:rPr lang="fr-FR" sz="1700" dirty="0">
                <a:latin typeface="Tahoma" panose="020B0604030504040204" pitchFamily="34" charset="0"/>
                <a:ea typeface="Tahoma" panose="020B0604030504040204" pitchFamily="34" charset="0"/>
                <a:cs typeface="Tahoma" panose="020B0604030504040204" pitchFamily="34" charset="0"/>
              </a:rPr>
              <a:t> des formés en région).</a:t>
            </a:r>
          </a:p>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56 % </a:t>
            </a:r>
            <a:r>
              <a:rPr lang="fr-FR" sz="1700" dirty="0">
                <a:latin typeface="Tahoma" panose="020B0604030504040204" pitchFamily="34" charset="0"/>
                <a:ea typeface="Tahoma" panose="020B0604030504040204" pitchFamily="34" charset="0"/>
                <a:cs typeface="Tahoma" panose="020B0604030504040204" pitchFamily="34" charset="0"/>
              </a:rPr>
              <a:t>des formés issus de l’</a:t>
            </a:r>
            <a:r>
              <a:rPr lang="fr-FR" sz="1700" b="1" dirty="0">
                <a:latin typeface="Tahoma" panose="020B0604030504040204" pitchFamily="34" charset="0"/>
                <a:ea typeface="Tahoma" panose="020B0604030504040204" pitchFamily="34" charset="0"/>
                <a:cs typeface="Tahoma" panose="020B0604030504040204" pitchFamily="34" charset="0"/>
              </a:rPr>
              <a:t>apprentissage</a:t>
            </a:r>
            <a:r>
              <a:rPr lang="fr-FR" sz="1700" dirty="0">
                <a:latin typeface="Tahoma" panose="020B0604030504040204" pitchFamily="34" charset="0"/>
                <a:ea typeface="Tahoma" panose="020B0604030504040204" pitchFamily="34" charset="0"/>
                <a:cs typeface="Tahoma" panose="020B0604030504040204" pitchFamily="34" charset="0"/>
              </a:rPr>
              <a:t> (</a:t>
            </a:r>
            <a:r>
              <a:rPr lang="fr-FR" sz="1700" b="1" dirty="0">
                <a:latin typeface="Tahoma" panose="020B0604030504040204" pitchFamily="34" charset="0"/>
                <a:ea typeface="Tahoma" panose="020B0604030504040204" pitchFamily="34" charset="0"/>
                <a:cs typeface="Tahoma" panose="020B0604030504040204" pitchFamily="34" charset="0"/>
              </a:rPr>
              <a:t>24 % </a:t>
            </a:r>
            <a:r>
              <a:rPr lang="fr-FR" sz="1700" dirty="0">
                <a:latin typeface="Tahoma" panose="020B0604030504040204" pitchFamily="34" charset="0"/>
                <a:ea typeface="Tahoma" panose="020B0604030504040204" pitchFamily="34" charset="0"/>
                <a:cs typeface="Tahoma" panose="020B0604030504040204" pitchFamily="34" charset="0"/>
              </a:rPr>
              <a:t>toutes filières).</a:t>
            </a:r>
          </a:p>
          <a:p>
            <a:endParaRPr lang="fr-FR" sz="1700" dirty="0">
              <a:latin typeface="Tahoma" panose="020B0604030504040204" pitchFamily="34" charset="0"/>
              <a:ea typeface="Tahoma" panose="020B0604030504040204" pitchFamily="34" charset="0"/>
              <a:cs typeface="Tahoma" panose="020B0604030504040204" pitchFamily="34" charset="0"/>
            </a:endParaRPr>
          </a:p>
        </p:txBody>
      </p:sp>
      <p:sp>
        <p:nvSpPr>
          <p:cNvPr id="24" name="ZoneTexte 23">
            <a:extLst>
              <a:ext uri="{FF2B5EF4-FFF2-40B4-BE49-F238E27FC236}">
                <a16:creationId xmlns:a16="http://schemas.microsoft.com/office/drawing/2014/main" id="{D7A95308-8927-179D-CE17-9C046EA64E04}"/>
              </a:ext>
            </a:extLst>
          </p:cNvPr>
          <p:cNvSpPr txBox="1"/>
          <p:nvPr/>
        </p:nvSpPr>
        <p:spPr>
          <a:xfrm>
            <a:off x="848266" y="6258935"/>
            <a:ext cx="7490112" cy="400110"/>
          </a:xfrm>
          <a:prstGeom prst="rect">
            <a:avLst/>
          </a:prstGeom>
          <a:noFill/>
        </p:spPr>
        <p:txBody>
          <a:bodyPr wrap="square" rtlCol="0">
            <a:spAutoFit/>
          </a:bodyPr>
          <a:lstStyle/>
          <a:p>
            <a:r>
              <a:rPr lang="fr-FR" sz="1000" dirty="0">
                <a:latin typeface="Tahoma" panose="020B0604030504040204" pitchFamily="34" charset="0"/>
                <a:ea typeface="Tahoma" panose="020B0604030504040204" pitchFamily="34" charset="0"/>
                <a:cs typeface="Tahoma" panose="020B0604030504040204" pitchFamily="34" charset="0"/>
              </a:rPr>
              <a:t>Sources : Carif-Oref Paca – Base effectif en formation ; RCO, Onisep – Certif Info - Traitement Carif-Oref Paca</a:t>
            </a:r>
          </a:p>
          <a:p>
            <a:r>
              <a:rPr lang="fr-FR" sz="1000" dirty="0">
                <a:latin typeface="Tahoma" panose="020B0604030504040204" pitchFamily="34" charset="0"/>
                <a:ea typeface="Tahoma" panose="020B0604030504040204" pitchFamily="34" charset="0"/>
                <a:cs typeface="Tahoma" panose="020B0604030504040204" pitchFamily="34" charset="0"/>
              </a:rPr>
              <a:t>Champ : effectifs inscrits en dernière année de formation ; formation initiale et continue, 2023.</a:t>
            </a:r>
          </a:p>
        </p:txBody>
      </p:sp>
      <p:grpSp>
        <p:nvGrpSpPr>
          <p:cNvPr id="2" name="Groupe 1">
            <a:extLst>
              <a:ext uri="{FF2B5EF4-FFF2-40B4-BE49-F238E27FC236}">
                <a16:creationId xmlns:a16="http://schemas.microsoft.com/office/drawing/2014/main" id="{8971E40F-4B47-B9A5-3176-51FBCA1BE7A1}"/>
              </a:ext>
            </a:extLst>
          </p:cNvPr>
          <p:cNvGrpSpPr/>
          <p:nvPr/>
        </p:nvGrpSpPr>
        <p:grpSpPr>
          <a:xfrm>
            <a:off x="256353" y="399010"/>
            <a:ext cx="591913" cy="591913"/>
            <a:chOff x="2778619" y="5910880"/>
            <a:chExt cx="591913" cy="591913"/>
          </a:xfrm>
        </p:grpSpPr>
        <p:sp>
          <p:nvSpPr>
            <p:cNvPr id="3" name="Ellipse 2">
              <a:extLst>
                <a:ext uri="{FF2B5EF4-FFF2-40B4-BE49-F238E27FC236}">
                  <a16:creationId xmlns:a16="http://schemas.microsoft.com/office/drawing/2014/main" id="{38124EC1-4502-F683-9BB0-79C1B7C4A775}"/>
                </a:ext>
              </a:extLst>
            </p:cNvPr>
            <p:cNvSpPr/>
            <p:nvPr/>
          </p:nvSpPr>
          <p:spPr>
            <a:xfrm>
              <a:off x="2778619" y="5910880"/>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1257761A-3CED-4A8B-C425-AEEF12293F4E}"/>
                </a:ext>
              </a:extLst>
            </p:cNvPr>
            <p:cNvSpPr/>
            <p:nvPr/>
          </p:nvSpPr>
          <p:spPr>
            <a:xfrm>
              <a:off x="2903854" y="6036115"/>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Graphique 13" descr="Livres avec un remplissage uni">
              <a:extLst>
                <a:ext uri="{FF2B5EF4-FFF2-40B4-BE49-F238E27FC236}">
                  <a16:creationId xmlns:a16="http://schemas.microsoft.com/office/drawing/2014/main" id="{2EEEA0B0-9B21-F134-2B86-43322C3581C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25112" y="5957373"/>
              <a:ext cx="498926" cy="498926"/>
            </a:xfrm>
            <a:prstGeom prst="rect">
              <a:avLst/>
            </a:prstGeom>
          </p:spPr>
        </p:pic>
      </p:grpSp>
      <p:pic>
        <p:nvPicPr>
          <p:cNvPr id="8" name="object 3">
            <a:extLst>
              <a:ext uri="{FF2B5EF4-FFF2-40B4-BE49-F238E27FC236}">
                <a16:creationId xmlns:a16="http://schemas.microsoft.com/office/drawing/2014/main" id="{A88EC436-9EE1-AEFB-FDE4-D9D67256B4F6}"/>
              </a:ext>
            </a:extLst>
          </p:cNvPr>
          <p:cNvPicPr/>
          <p:nvPr/>
        </p:nvPicPr>
        <p:blipFill>
          <a:blip r:embed="rId5" cstate="print"/>
          <a:stretch>
            <a:fillRect/>
          </a:stretch>
        </p:blipFill>
        <p:spPr>
          <a:xfrm>
            <a:off x="8631554" y="806147"/>
            <a:ext cx="3438524" cy="3143249"/>
          </a:xfrm>
          <a:prstGeom prst="rect">
            <a:avLst/>
          </a:prstGeom>
        </p:spPr>
      </p:pic>
      <p:pic>
        <p:nvPicPr>
          <p:cNvPr id="11" name="object 14">
            <a:extLst>
              <a:ext uri="{FF2B5EF4-FFF2-40B4-BE49-F238E27FC236}">
                <a16:creationId xmlns:a16="http://schemas.microsoft.com/office/drawing/2014/main" id="{50854780-E1CB-C278-6882-70AABA479CDA}"/>
              </a:ext>
            </a:extLst>
          </p:cNvPr>
          <p:cNvPicPr/>
          <p:nvPr/>
        </p:nvPicPr>
        <p:blipFill>
          <a:blip r:embed="rId6" cstate="print"/>
          <a:stretch>
            <a:fillRect/>
          </a:stretch>
        </p:blipFill>
        <p:spPr>
          <a:xfrm>
            <a:off x="8274938" y="694966"/>
            <a:ext cx="1645919" cy="2130801"/>
          </a:xfrm>
          <a:prstGeom prst="rect">
            <a:avLst/>
          </a:prstGeom>
        </p:spPr>
      </p:pic>
      <p:pic>
        <p:nvPicPr>
          <p:cNvPr id="12" name="object 15">
            <a:extLst>
              <a:ext uri="{FF2B5EF4-FFF2-40B4-BE49-F238E27FC236}">
                <a16:creationId xmlns:a16="http://schemas.microsoft.com/office/drawing/2014/main" id="{EB2B0B7E-7EB5-0999-15D7-CC2D462D9618}"/>
              </a:ext>
            </a:extLst>
          </p:cNvPr>
          <p:cNvPicPr/>
          <p:nvPr/>
        </p:nvPicPr>
        <p:blipFill>
          <a:blip r:embed="rId7" cstate="print"/>
          <a:stretch>
            <a:fillRect/>
          </a:stretch>
        </p:blipFill>
        <p:spPr>
          <a:xfrm rot="16200000">
            <a:off x="8977909" y="3795390"/>
            <a:ext cx="1400174" cy="1028699"/>
          </a:xfrm>
          <a:prstGeom prst="rect">
            <a:avLst/>
          </a:prstGeom>
        </p:spPr>
      </p:pic>
      <p:sp>
        <p:nvSpPr>
          <p:cNvPr id="23" name="ZoneTexte 22">
            <a:extLst>
              <a:ext uri="{FF2B5EF4-FFF2-40B4-BE49-F238E27FC236}">
                <a16:creationId xmlns:a16="http://schemas.microsoft.com/office/drawing/2014/main" id="{2167CBE5-BD27-FE80-00D3-60BCD10AA8E2}"/>
              </a:ext>
            </a:extLst>
          </p:cNvPr>
          <p:cNvSpPr txBox="1"/>
          <p:nvPr/>
        </p:nvSpPr>
        <p:spPr>
          <a:xfrm>
            <a:off x="801772" y="5698061"/>
            <a:ext cx="10840101" cy="353943"/>
          </a:xfrm>
          <a:prstGeom prst="rect">
            <a:avLst/>
          </a:prstGeom>
          <a:noFill/>
        </p:spPr>
        <p:txBody>
          <a:bodyPr wrap="square" rtlCol="0">
            <a:spAutoFit/>
          </a:bodyPr>
          <a:lstStyle/>
          <a:p>
            <a:pPr marL="285750" indent="-285750">
              <a:buFont typeface="Wingdings" panose="05000000000000000000" pitchFamily="2" charset="2"/>
              <a:buChar char="ü"/>
            </a:pPr>
            <a:r>
              <a:rPr lang="fr-FR" sz="1700" b="1" dirty="0">
                <a:latin typeface="Tahoma" panose="020B0604030504040204" pitchFamily="34" charset="0"/>
                <a:ea typeface="Tahoma" panose="020B0604030504040204" pitchFamily="34" charset="0"/>
                <a:cs typeface="Tahoma" panose="020B0604030504040204" pitchFamily="34" charset="0"/>
              </a:rPr>
              <a:t>Près de la moitié </a:t>
            </a:r>
            <a:r>
              <a:rPr lang="fr-FR" sz="1700" dirty="0">
                <a:latin typeface="Tahoma" panose="020B0604030504040204" pitchFamily="34" charset="0"/>
                <a:ea typeface="Tahoma" panose="020B0604030504040204" pitchFamily="34" charset="0"/>
                <a:cs typeface="Tahoma" panose="020B0604030504040204" pitchFamily="34" charset="0"/>
              </a:rPr>
              <a:t>des </a:t>
            </a:r>
            <a:r>
              <a:rPr lang="fr-FR" sz="1700" b="1" dirty="0">
                <a:latin typeface="Tahoma" panose="020B0604030504040204" pitchFamily="34" charset="0"/>
                <a:ea typeface="Tahoma" panose="020B0604030504040204" pitchFamily="34" charset="0"/>
                <a:cs typeface="Tahoma" panose="020B0604030504040204" pitchFamily="34" charset="0"/>
              </a:rPr>
              <a:t>stagiaires en formation continue </a:t>
            </a:r>
            <a:r>
              <a:rPr lang="fr-FR" sz="1700" dirty="0">
                <a:latin typeface="Tahoma" panose="020B0604030504040204" pitchFamily="34" charset="0"/>
                <a:ea typeface="Tahoma" panose="020B0604030504040204" pitchFamily="34" charset="0"/>
                <a:cs typeface="Tahoma" panose="020B0604030504040204" pitchFamily="34" charset="0"/>
              </a:rPr>
              <a:t>ont </a:t>
            </a:r>
            <a:r>
              <a:rPr lang="fr-FR" sz="1700" b="1" dirty="0">
                <a:latin typeface="Tahoma" panose="020B0604030504040204" pitchFamily="34" charset="0"/>
                <a:ea typeface="Tahoma" panose="020B0604030504040204" pitchFamily="34" charset="0"/>
                <a:cs typeface="Tahoma" panose="020B0604030504040204" pitchFamily="34" charset="0"/>
              </a:rPr>
              <a:t>moins de 29 ans </a:t>
            </a:r>
            <a:r>
              <a:rPr lang="fr-FR" sz="1700" dirty="0">
                <a:latin typeface="Tahoma" panose="020B0604030504040204" pitchFamily="34" charset="0"/>
                <a:ea typeface="Tahoma" panose="020B0604030504040204" pitchFamily="34" charset="0"/>
                <a:cs typeface="Tahoma" panose="020B0604030504040204" pitchFamily="34" charset="0"/>
              </a:rPr>
              <a:t>(30 % toutes filières).</a:t>
            </a:r>
          </a:p>
        </p:txBody>
      </p:sp>
      <p:pic>
        <p:nvPicPr>
          <p:cNvPr id="9" name="Image 8">
            <a:extLst>
              <a:ext uri="{FF2B5EF4-FFF2-40B4-BE49-F238E27FC236}">
                <a16:creationId xmlns:a16="http://schemas.microsoft.com/office/drawing/2014/main" id="{8C90AFAA-D54F-6E1A-774C-AC99B7FB2497}"/>
              </a:ext>
            </a:extLst>
          </p:cNvPr>
          <p:cNvPicPr>
            <a:picLocks noChangeAspect="1"/>
          </p:cNvPicPr>
          <p:nvPr/>
        </p:nvPicPr>
        <p:blipFill>
          <a:blip r:embed="rId8"/>
          <a:stretch>
            <a:fillRect/>
          </a:stretch>
        </p:blipFill>
        <p:spPr>
          <a:xfrm>
            <a:off x="1033994" y="2090678"/>
            <a:ext cx="5503966" cy="3466678"/>
          </a:xfrm>
          <a:prstGeom prst="rect">
            <a:avLst/>
          </a:prstGeom>
        </p:spPr>
      </p:pic>
    </p:spTree>
    <p:extLst>
      <p:ext uri="{BB962C8B-B14F-4D97-AF65-F5344CB8AC3E}">
        <p14:creationId xmlns:p14="http://schemas.microsoft.com/office/powerpoint/2010/main" val="248330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3">
            <a:extLst>
              <a:ext uri="{FF2B5EF4-FFF2-40B4-BE49-F238E27FC236}">
                <a16:creationId xmlns:a16="http://schemas.microsoft.com/office/drawing/2014/main" id="{FA65216A-67B0-7640-121D-A8657B922001}"/>
              </a:ext>
            </a:extLst>
          </p:cNvPr>
          <p:cNvPicPr/>
          <p:nvPr/>
        </p:nvPicPr>
        <p:blipFill>
          <a:blip r:embed="rId3" cstate="print"/>
          <a:stretch>
            <a:fillRect/>
          </a:stretch>
        </p:blipFill>
        <p:spPr>
          <a:xfrm>
            <a:off x="-243191" y="632199"/>
            <a:ext cx="3518291" cy="4645420"/>
          </a:xfrm>
          <a:prstGeom prst="rect">
            <a:avLst/>
          </a:prstGeom>
        </p:spPr>
      </p:pic>
      <p:pic>
        <p:nvPicPr>
          <p:cNvPr id="5" name="object 14">
            <a:extLst>
              <a:ext uri="{FF2B5EF4-FFF2-40B4-BE49-F238E27FC236}">
                <a16:creationId xmlns:a16="http://schemas.microsoft.com/office/drawing/2014/main" id="{477EF54D-5C69-28C5-C4BB-EEBE4CE42429}"/>
              </a:ext>
            </a:extLst>
          </p:cNvPr>
          <p:cNvPicPr/>
          <p:nvPr/>
        </p:nvPicPr>
        <p:blipFill>
          <a:blip r:embed="rId4" cstate="print"/>
          <a:stretch>
            <a:fillRect/>
          </a:stretch>
        </p:blipFill>
        <p:spPr>
          <a:xfrm>
            <a:off x="1824027" y="4283987"/>
            <a:ext cx="1842519" cy="1808843"/>
          </a:xfrm>
          <a:prstGeom prst="rect">
            <a:avLst/>
          </a:prstGeom>
        </p:spPr>
      </p:pic>
      <p:sp>
        <p:nvSpPr>
          <p:cNvPr id="8" name="object 12">
            <a:extLst>
              <a:ext uri="{FF2B5EF4-FFF2-40B4-BE49-F238E27FC236}">
                <a16:creationId xmlns:a16="http://schemas.microsoft.com/office/drawing/2014/main" id="{81EDB426-9A6A-C834-0008-5A5AC67ACD59}"/>
              </a:ext>
            </a:extLst>
          </p:cNvPr>
          <p:cNvSpPr/>
          <p:nvPr/>
        </p:nvSpPr>
        <p:spPr>
          <a:xfrm>
            <a:off x="360889" y="4739416"/>
            <a:ext cx="704850" cy="713740"/>
          </a:xfrm>
          <a:custGeom>
            <a:avLst/>
            <a:gdLst/>
            <a:ahLst/>
            <a:cxnLst/>
            <a:rect l="l" t="t" r="r" b="b"/>
            <a:pathLst>
              <a:path w="704850" h="713739">
                <a:moveTo>
                  <a:pt x="352424" y="713572"/>
                </a:moveTo>
                <a:lnTo>
                  <a:pt x="309281" y="710888"/>
                </a:lnTo>
                <a:lnTo>
                  <a:pt x="266792" y="702880"/>
                </a:lnTo>
                <a:lnTo>
                  <a:pt x="225591" y="689666"/>
                </a:lnTo>
                <a:lnTo>
                  <a:pt x="186292" y="671443"/>
                </a:lnTo>
                <a:lnTo>
                  <a:pt x="149493" y="648487"/>
                </a:lnTo>
                <a:lnTo>
                  <a:pt x="115750" y="621147"/>
                </a:lnTo>
                <a:lnTo>
                  <a:pt x="85567" y="589831"/>
                </a:lnTo>
                <a:lnTo>
                  <a:pt x="59394" y="555005"/>
                </a:lnTo>
                <a:lnTo>
                  <a:pt x="37629" y="517198"/>
                </a:lnTo>
                <a:lnTo>
                  <a:pt x="20601" y="476983"/>
                </a:lnTo>
                <a:lnTo>
                  <a:pt x="8563" y="434961"/>
                </a:lnTo>
                <a:lnTo>
                  <a:pt x="1697" y="391757"/>
                </a:lnTo>
                <a:lnTo>
                  <a:pt x="0" y="356786"/>
                </a:lnTo>
                <a:lnTo>
                  <a:pt x="106" y="348027"/>
                </a:lnTo>
                <a:lnTo>
                  <a:pt x="3814" y="304434"/>
                </a:lnTo>
                <a:lnTo>
                  <a:pt x="12765" y="261629"/>
                </a:lnTo>
                <a:lnTo>
                  <a:pt x="26826" y="220249"/>
                </a:lnTo>
                <a:lnTo>
                  <a:pt x="45785" y="180924"/>
                </a:lnTo>
                <a:lnTo>
                  <a:pt x="69354" y="144248"/>
                </a:lnTo>
                <a:lnTo>
                  <a:pt x="97180" y="110769"/>
                </a:lnTo>
                <a:lnTo>
                  <a:pt x="128848" y="80986"/>
                </a:lnTo>
                <a:lnTo>
                  <a:pt x="163880" y="55352"/>
                </a:lnTo>
                <a:lnTo>
                  <a:pt x="201743" y="34255"/>
                </a:lnTo>
                <a:lnTo>
                  <a:pt x="241873" y="18008"/>
                </a:lnTo>
                <a:lnTo>
                  <a:pt x="283670" y="6855"/>
                </a:lnTo>
                <a:lnTo>
                  <a:pt x="326501" y="966"/>
                </a:lnTo>
                <a:lnTo>
                  <a:pt x="352424" y="0"/>
                </a:lnTo>
                <a:lnTo>
                  <a:pt x="361076" y="107"/>
                </a:lnTo>
                <a:lnTo>
                  <a:pt x="404136" y="3861"/>
                </a:lnTo>
                <a:lnTo>
                  <a:pt x="446418" y="12923"/>
                </a:lnTo>
                <a:lnTo>
                  <a:pt x="487292" y="27158"/>
                </a:lnTo>
                <a:lnTo>
                  <a:pt x="526136" y="46352"/>
                </a:lnTo>
                <a:lnTo>
                  <a:pt x="562364" y="70212"/>
                </a:lnTo>
                <a:lnTo>
                  <a:pt x="595434" y="98382"/>
                </a:lnTo>
                <a:lnTo>
                  <a:pt x="624853" y="130443"/>
                </a:lnTo>
                <a:lnTo>
                  <a:pt x="650173" y="165908"/>
                </a:lnTo>
                <a:lnTo>
                  <a:pt x="671013" y="204240"/>
                </a:lnTo>
                <a:lnTo>
                  <a:pt x="687061" y="244866"/>
                </a:lnTo>
                <a:lnTo>
                  <a:pt x="698078" y="287180"/>
                </a:lnTo>
                <a:lnTo>
                  <a:pt x="703895" y="330541"/>
                </a:lnTo>
                <a:lnTo>
                  <a:pt x="704849" y="356786"/>
                </a:lnTo>
                <a:lnTo>
                  <a:pt x="704743" y="365544"/>
                </a:lnTo>
                <a:lnTo>
                  <a:pt x="701035" y="409137"/>
                </a:lnTo>
                <a:lnTo>
                  <a:pt x="692084" y="451943"/>
                </a:lnTo>
                <a:lnTo>
                  <a:pt x="678023" y="493322"/>
                </a:lnTo>
                <a:lnTo>
                  <a:pt x="659064" y="532647"/>
                </a:lnTo>
                <a:lnTo>
                  <a:pt x="635495" y="569323"/>
                </a:lnTo>
                <a:lnTo>
                  <a:pt x="607669" y="602802"/>
                </a:lnTo>
                <a:lnTo>
                  <a:pt x="576000" y="632585"/>
                </a:lnTo>
                <a:lnTo>
                  <a:pt x="540969" y="658219"/>
                </a:lnTo>
                <a:lnTo>
                  <a:pt x="503106" y="679317"/>
                </a:lnTo>
                <a:lnTo>
                  <a:pt x="462976" y="695563"/>
                </a:lnTo>
                <a:lnTo>
                  <a:pt x="421179" y="706716"/>
                </a:lnTo>
                <a:lnTo>
                  <a:pt x="378348" y="712605"/>
                </a:lnTo>
                <a:lnTo>
                  <a:pt x="352424" y="713572"/>
                </a:lnTo>
                <a:close/>
              </a:path>
            </a:pathLst>
          </a:custGeom>
          <a:solidFill>
            <a:srgbClr val="004981"/>
          </a:solidFill>
        </p:spPr>
        <p:txBody>
          <a:bodyPr wrap="square" lIns="0" tIns="0" rIns="0" bIns="0" rtlCol="0"/>
          <a:lstStyle/>
          <a:p>
            <a:endParaRPr dirty="0"/>
          </a:p>
        </p:txBody>
      </p:sp>
      <p:sp>
        <p:nvSpPr>
          <p:cNvPr id="9" name="object 13">
            <a:extLst>
              <a:ext uri="{FF2B5EF4-FFF2-40B4-BE49-F238E27FC236}">
                <a16:creationId xmlns:a16="http://schemas.microsoft.com/office/drawing/2014/main" id="{1FBF9673-D47C-875C-E927-15C6ADB7224D}"/>
              </a:ext>
            </a:extLst>
          </p:cNvPr>
          <p:cNvSpPr txBox="1">
            <a:spLocks noGrp="1"/>
          </p:cNvSpPr>
          <p:nvPr>
            <p:ph type="title"/>
          </p:nvPr>
        </p:nvSpPr>
        <p:spPr>
          <a:xfrm>
            <a:off x="2984740" y="1548145"/>
            <a:ext cx="7306573" cy="721993"/>
          </a:xfrm>
          <a:prstGeom prst="rect">
            <a:avLst/>
          </a:prstGeom>
        </p:spPr>
        <p:txBody>
          <a:bodyPr vert="horz" wrap="square" lIns="0" tIns="13970" rIns="0" bIns="0" rtlCol="0">
            <a:spAutoFit/>
          </a:bodyPr>
          <a:lstStyle/>
          <a:p>
            <a:pPr marL="12700">
              <a:lnSpc>
                <a:spcPct val="100000"/>
              </a:lnSpc>
              <a:spcBef>
                <a:spcPts val="110"/>
              </a:spcBef>
            </a:pPr>
            <a:r>
              <a:rPr lang="fr-FR" sz="4600" spc="-495" dirty="0">
                <a:latin typeface="Lucida Sans"/>
                <a:cs typeface="Lucida Sans"/>
              </a:rPr>
              <a:t>Merci pour votre attention </a:t>
            </a:r>
            <a:r>
              <a:rPr sz="4600" spc="-434" dirty="0">
                <a:latin typeface="Lucida Sans"/>
                <a:cs typeface="Lucida Sans"/>
              </a:rPr>
              <a:t>!</a:t>
            </a:r>
            <a:endParaRPr sz="4600" spc="-434" dirty="0">
              <a:solidFill>
                <a:schemeClr val="accent1"/>
              </a:solidFill>
              <a:latin typeface="+mn-lt"/>
              <a:ea typeface="Tahoma" panose="020B0604030504040204" pitchFamily="34" charset="0"/>
              <a:cs typeface="Tahoma" panose="020B0604030504040204" pitchFamily="34" charset="0"/>
            </a:endParaRPr>
          </a:p>
        </p:txBody>
      </p:sp>
      <p:pic>
        <p:nvPicPr>
          <p:cNvPr id="18" name="Image 17" descr="Une image contenant capture d’écran, Graphique, graphisme, clipart&#10;&#10;Description générée automatiquement">
            <a:extLst>
              <a:ext uri="{FF2B5EF4-FFF2-40B4-BE49-F238E27FC236}">
                <a16:creationId xmlns:a16="http://schemas.microsoft.com/office/drawing/2014/main" id="{4ABA5672-D877-98A9-9B25-7C69FE0526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503" y="6070258"/>
            <a:ext cx="1305497" cy="959486"/>
          </a:xfrm>
          <a:prstGeom prst="rect">
            <a:avLst/>
          </a:prstGeom>
        </p:spPr>
      </p:pic>
      <p:sp>
        <p:nvSpPr>
          <p:cNvPr id="7" name="ZoneTexte 6">
            <a:extLst>
              <a:ext uri="{FF2B5EF4-FFF2-40B4-BE49-F238E27FC236}">
                <a16:creationId xmlns:a16="http://schemas.microsoft.com/office/drawing/2014/main" id="{AF6751ED-D4CE-339F-C76F-3469CE97CD49}"/>
              </a:ext>
            </a:extLst>
          </p:cNvPr>
          <p:cNvSpPr txBox="1"/>
          <p:nvPr/>
        </p:nvSpPr>
        <p:spPr>
          <a:xfrm>
            <a:off x="2984740" y="2270138"/>
            <a:ext cx="6987396" cy="615553"/>
          </a:xfrm>
          <a:prstGeom prst="rect">
            <a:avLst/>
          </a:prstGeom>
          <a:noFill/>
        </p:spPr>
        <p:txBody>
          <a:bodyPr wrap="square" rtlCol="0">
            <a:spAutoFit/>
          </a:bodyPr>
          <a:lstStyle/>
          <a:p>
            <a:r>
              <a:rPr lang="fr-FR" sz="1700" b="1" dirty="0">
                <a:solidFill>
                  <a:schemeClr val="accent1"/>
                </a:solidFill>
                <a:latin typeface="Tahoma" panose="020B0604030504040204" pitchFamily="34" charset="0"/>
                <a:ea typeface="Tahoma" panose="020B0604030504040204" pitchFamily="34" charset="0"/>
                <a:cs typeface="Tahoma" panose="020B0604030504040204" pitchFamily="34" charset="0"/>
              </a:rPr>
              <a:t>Retrouvez toutes les informations sur les </a:t>
            </a:r>
            <a:r>
              <a:rPr lang="fr-FR" sz="1700" b="1" dirty="0">
                <a:solidFill>
                  <a:srgbClr val="FFC000"/>
                </a:solidFill>
                <a:latin typeface="Tahoma" panose="020B0604030504040204" pitchFamily="34" charset="0"/>
                <a:ea typeface="Tahoma" panose="020B0604030504040204" pitchFamily="34" charset="0"/>
                <a:cs typeface="Tahoma" panose="020B0604030504040204" pitchFamily="34" charset="0"/>
              </a:rPr>
              <a:t>secteurs d’activité </a:t>
            </a:r>
            <a:r>
              <a:rPr lang="fr-FR" sz="1700" b="1" dirty="0">
                <a:solidFill>
                  <a:schemeClr val="accent1"/>
                </a:solidFill>
                <a:latin typeface="Tahoma" panose="020B0604030504040204" pitchFamily="34" charset="0"/>
                <a:ea typeface="Tahoma" panose="020B0604030504040204" pitchFamily="34" charset="0"/>
                <a:cs typeface="Tahoma" panose="020B0604030504040204" pitchFamily="34" charset="0"/>
              </a:rPr>
              <a:t>et </a:t>
            </a:r>
            <a:r>
              <a:rPr lang="fr-FR" sz="1700" b="1" dirty="0">
                <a:solidFill>
                  <a:srgbClr val="FF0000"/>
                </a:solidFill>
                <a:latin typeface="Tahoma" panose="020B0604030504040204" pitchFamily="34" charset="0"/>
                <a:ea typeface="Tahoma" panose="020B0604030504040204" pitchFamily="34" charset="0"/>
                <a:cs typeface="Tahoma" panose="020B0604030504040204" pitchFamily="34" charset="0"/>
              </a:rPr>
              <a:t>filières de formation </a:t>
            </a:r>
            <a:r>
              <a:rPr lang="fr-FR" sz="1700" b="1" dirty="0">
                <a:solidFill>
                  <a:schemeClr val="accent1"/>
                </a:solidFill>
                <a:latin typeface="Tahoma" panose="020B0604030504040204" pitchFamily="34" charset="0"/>
                <a:ea typeface="Tahoma" panose="020B0604030504040204" pitchFamily="34" charset="0"/>
                <a:cs typeface="Tahoma" panose="020B0604030504040204" pitchFamily="34" charset="0"/>
              </a:rPr>
              <a:t>en Provence-Alpes-Côte d’Azur </a:t>
            </a:r>
            <a:r>
              <a:rPr lang="fr-FR" sz="1700" b="1" dirty="0">
                <a:latin typeface="Tahoma" panose="020B0604030504040204" pitchFamily="34" charset="0"/>
                <a:ea typeface="Tahoma" panose="020B0604030504040204" pitchFamily="34" charset="0"/>
                <a:cs typeface="Tahoma" panose="020B0604030504040204" pitchFamily="34" charset="0"/>
              </a:rPr>
              <a:t>: </a:t>
            </a:r>
          </a:p>
        </p:txBody>
      </p:sp>
      <p:pic>
        <p:nvPicPr>
          <p:cNvPr id="13" name="Image 12">
            <a:extLst>
              <a:ext uri="{FF2B5EF4-FFF2-40B4-BE49-F238E27FC236}">
                <a16:creationId xmlns:a16="http://schemas.microsoft.com/office/drawing/2014/main" id="{43D559A2-0676-B303-E5FD-5037C0DD20F4}"/>
              </a:ext>
            </a:extLst>
          </p:cNvPr>
          <p:cNvPicPr>
            <a:picLocks noChangeAspect="1"/>
          </p:cNvPicPr>
          <p:nvPr/>
        </p:nvPicPr>
        <p:blipFill>
          <a:blip r:embed="rId6"/>
          <a:stretch>
            <a:fillRect/>
          </a:stretch>
        </p:blipFill>
        <p:spPr>
          <a:xfrm>
            <a:off x="2984740" y="2954909"/>
            <a:ext cx="2665562" cy="441994"/>
          </a:xfrm>
          <a:prstGeom prst="rect">
            <a:avLst/>
          </a:prstGeom>
        </p:spPr>
      </p:pic>
      <p:pic>
        <p:nvPicPr>
          <p:cNvPr id="15" name="Image 14">
            <a:extLst>
              <a:ext uri="{FF2B5EF4-FFF2-40B4-BE49-F238E27FC236}">
                <a16:creationId xmlns:a16="http://schemas.microsoft.com/office/drawing/2014/main" id="{01B30C31-A326-4FFC-FA6C-7097C0284D6C}"/>
              </a:ext>
            </a:extLst>
          </p:cNvPr>
          <p:cNvPicPr>
            <a:picLocks noChangeAspect="1"/>
          </p:cNvPicPr>
          <p:nvPr/>
        </p:nvPicPr>
        <p:blipFill>
          <a:blip r:embed="rId7"/>
          <a:stretch>
            <a:fillRect/>
          </a:stretch>
        </p:blipFill>
        <p:spPr>
          <a:xfrm>
            <a:off x="5763963" y="2871375"/>
            <a:ext cx="2187130" cy="586791"/>
          </a:xfrm>
          <a:prstGeom prst="rect">
            <a:avLst/>
          </a:prstGeom>
        </p:spPr>
      </p:pic>
      <p:sp>
        <p:nvSpPr>
          <p:cNvPr id="16" name="ZoneTexte 15">
            <a:extLst>
              <a:ext uri="{FF2B5EF4-FFF2-40B4-BE49-F238E27FC236}">
                <a16:creationId xmlns:a16="http://schemas.microsoft.com/office/drawing/2014/main" id="{962D765E-32B1-0DE4-9A9D-84E6D4A4778E}"/>
              </a:ext>
            </a:extLst>
          </p:cNvPr>
          <p:cNvSpPr txBox="1"/>
          <p:nvPr/>
        </p:nvSpPr>
        <p:spPr>
          <a:xfrm>
            <a:off x="3676469" y="3593549"/>
            <a:ext cx="5692662" cy="353943"/>
          </a:xfrm>
          <a:prstGeom prst="rect">
            <a:avLst/>
          </a:prstGeom>
          <a:noFill/>
        </p:spPr>
        <p:txBody>
          <a:bodyPr wrap="square" rtlCol="0">
            <a:spAutoFit/>
          </a:bodyPr>
          <a:lstStyle/>
          <a:p>
            <a:r>
              <a:rPr lang="fr-FR" sz="1700" dirty="0">
                <a:solidFill>
                  <a:schemeClr val="accent1"/>
                </a:solidFill>
                <a:latin typeface="Tahoma" panose="020B0604030504040204" pitchFamily="34" charset="0"/>
                <a:ea typeface="Tahoma" panose="020B0604030504040204" pitchFamily="34" charset="0"/>
                <a:cs typeface="Tahoma" panose="020B0604030504040204" pitchFamily="34" charset="0"/>
                <a:hlinkClick r:id="rId8"/>
              </a:rPr>
              <a:t>https://datadecision.cariforef-provencealpescotedazur.fr/</a:t>
            </a:r>
            <a:endParaRPr lang="fr-FR" sz="1700" dirty="0">
              <a:latin typeface="Tahoma" panose="020B0604030504040204" pitchFamily="34" charset="0"/>
              <a:ea typeface="Tahoma" panose="020B0604030504040204" pitchFamily="34" charset="0"/>
              <a:cs typeface="Tahoma" panose="020B0604030504040204" pitchFamily="34" charset="0"/>
            </a:endParaRPr>
          </a:p>
        </p:txBody>
      </p:sp>
      <p:grpSp>
        <p:nvGrpSpPr>
          <p:cNvPr id="20" name="Groupe 19">
            <a:extLst>
              <a:ext uri="{FF2B5EF4-FFF2-40B4-BE49-F238E27FC236}">
                <a16:creationId xmlns:a16="http://schemas.microsoft.com/office/drawing/2014/main" id="{D9240A2F-11DC-46C3-61F7-F3C05866255C}"/>
              </a:ext>
            </a:extLst>
          </p:cNvPr>
          <p:cNvGrpSpPr/>
          <p:nvPr/>
        </p:nvGrpSpPr>
        <p:grpSpPr>
          <a:xfrm>
            <a:off x="3054895" y="3539948"/>
            <a:ext cx="591913" cy="591913"/>
            <a:chOff x="2447367" y="6040576"/>
            <a:chExt cx="591913" cy="591913"/>
          </a:xfrm>
        </p:grpSpPr>
        <p:sp>
          <p:nvSpPr>
            <p:cNvPr id="22" name="Ellipse 21">
              <a:extLst>
                <a:ext uri="{FF2B5EF4-FFF2-40B4-BE49-F238E27FC236}">
                  <a16:creationId xmlns:a16="http://schemas.microsoft.com/office/drawing/2014/main" id="{8321FEA8-E1A7-B7FD-73F6-6F7AB5754BD5}"/>
                </a:ext>
              </a:extLst>
            </p:cNvPr>
            <p:cNvSpPr/>
            <p:nvPr/>
          </p:nvSpPr>
          <p:spPr>
            <a:xfrm>
              <a:off x="2447367" y="6040576"/>
              <a:ext cx="591913" cy="591913"/>
            </a:xfrm>
            <a:prstGeom prst="ellipse">
              <a:avLst/>
            </a:prstGeom>
            <a:solidFill>
              <a:srgbClr val="FBB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6456D7A7-9D31-F589-1B01-25BCEEAF6CA1}"/>
                </a:ext>
              </a:extLst>
            </p:cNvPr>
            <p:cNvSpPr/>
            <p:nvPr/>
          </p:nvSpPr>
          <p:spPr>
            <a:xfrm>
              <a:off x="2572602" y="6165811"/>
              <a:ext cx="341443" cy="34144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6" name="Graphique 25" descr="Ordinateur portable avec un remplissage uni">
              <a:extLst>
                <a:ext uri="{FF2B5EF4-FFF2-40B4-BE49-F238E27FC236}">
                  <a16:creationId xmlns:a16="http://schemas.microsoft.com/office/drawing/2014/main" id="{4D6A7A29-8675-35A1-867A-8DF5856B95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91954" y="6085163"/>
              <a:ext cx="502738" cy="502738"/>
            </a:xfrm>
            <a:prstGeom prst="rect">
              <a:avLst/>
            </a:prstGeom>
          </p:spPr>
        </p:pic>
      </p:grpSp>
      <p:pic>
        <p:nvPicPr>
          <p:cNvPr id="10" name="Image 9">
            <a:extLst>
              <a:ext uri="{FF2B5EF4-FFF2-40B4-BE49-F238E27FC236}">
                <a16:creationId xmlns:a16="http://schemas.microsoft.com/office/drawing/2014/main" id="{19861292-AA91-5542-8AB1-69DBE6A55874}"/>
              </a:ext>
            </a:extLst>
          </p:cNvPr>
          <p:cNvPicPr>
            <a:picLocks noChangeAspect="1"/>
          </p:cNvPicPr>
          <p:nvPr/>
        </p:nvPicPr>
        <p:blipFill>
          <a:blip r:embed="rId10"/>
          <a:stretch>
            <a:fillRect/>
          </a:stretch>
        </p:blipFill>
        <p:spPr>
          <a:xfrm>
            <a:off x="8032120" y="2881005"/>
            <a:ext cx="2259193" cy="581913"/>
          </a:xfrm>
          <a:prstGeom prst="rect">
            <a:avLst/>
          </a:prstGeom>
        </p:spPr>
      </p:pic>
    </p:spTree>
    <p:extLst>
      <p:ext uri="{BB962C8B-B14F-4D97-AF65-F5344CB8AC3E}">
        <p14:creationId xmlns:p14="http://schemas.microsoft.com/office/powerpoint/2010/main" val="93391279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5141</TotalTime>
  <Words>2087</Words>
  <Application>Microsoft Office PowerPoint</Application>
  <PresentationFormat>Grand écran</PresentationFormat>
  <Paragraphs>147</Paragraphs>
  <Slides>16</Slides>
  <Notes>16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16</vt:i4>
      </vt:variant>
    </vt:vector>
  </HeadingPairs>
  <TitlesOfParts>
    <vt:vector size="24" baseType="lpstr">
      <vt:lpstr>Aptos</vt:lpstr>
      <vt:lpstr>Arial</vt:lpstr>
      <vt:lpstr>Calibri</vt:lpstr>
      <vt:lpstr>Calibri Light</vt:lpstr>
      <vt:lpstr>Lucida Sans</vt:lpstr>
      <vt:lpstr>Tahoma</vt:lpstr>
      <vt:lpstr>Wingdings</vt:lpstr>
      <vt:lpstr>Thème Office</vt:lpstr>
      <vt:lpstr>Portrait statistique emploi-formation</vt:lpstr>
      <vt:lpstr>Au menu</vt:lpstr>
      <vt:lpstr>Présentation PowerPoint</vt:lpstr>
      <vt:lpstr>Le Commerce, 1er employeur de la région</vt:lpstr>
      <vt:lpstr>Des postes salariés concentrés dans les TPE-PME</vt:lpstr>
      <vt:lpstr>Présentation PowerPoint</vt:lpstr>
      <vt:lpstr>Le Commerce, un secteur « jeune »</vt:lpstr>
      <vt:lpstr>Présentation PowerPoint</vt:lpstr>
      <vt:lpstr>Des emplois stables…  mais un enjeu de rémunération</vt:lpstr>
      <vt:lpstr>Présentation PowerPoint</vt:lpstr>
      <vt:lpstr>Quels sont les principaux métiers ?</vt:lpstr>
      <vt:lpstr>Prospective métier Proj’EM : horizon 2030</vt:lpstr>
      <vt:lpstr>Présentation PowerPoint</vt:lpstr>
      <vt:lpstr>Quelles formations ?</vt:lpstr>
      <vt:lpstr>Rôle central de l’apprentissage</vt:lpstr>
      <vt:lpstr>Merci pour votre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Magalie Diarte</dc:creator>
  <cp:lastModifiedBy>Fabien Mirosa</cp:lastModifiedBy>
  <cp:revision>143</cp:revision>
  <dcterms:created xsi:type="dcterms:W3CDTF">2024-02-15T10:31:17Z</dcterms:created>
  <dcterms:modified xsi:type="dcterms:W3CDTF">2026-09-15T14:06:50Z</dcterms:modified>
</cp:coreProperties>
</file>